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8" r:id="rId3"/>
    <p:sldId id="300" r:id="rId4"/>
    <p:sldId id="331" r:id="rId5"/>
    <p:sldId id="290" r:id="rId6"/>
    <p:sldId id="301" r:id="rId7"/>
    <p:sldId id="332" r:id="rId8"/>
    <p:sldId id="303" r:id="rId9"/>
    <p:sldId id="302" r:id="rId10"/>
    <p:sldId id="333" r:id="rId11"/>
    <p:sldId id="304" r:id="rId12"/>
    <p:sldId id="306" r:id="rId13"/>
    <p:sldId id="305" r:id="rId14"/>
    <p:sldId id="334" r:id="rId15"/>
    <p:sldId id="307" r:id="rId16"/>
    <p:sldId id="309" r:id="rId17"/>
    <p:sldId id="308" r:id="rId18"/>
    <p:sldId id="335" r:id="rId19"/>
    <p:sldId id="336" r:id="rId20"/>
    <p:sldId id="267" r:id="rId2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1F1"/>
    <a:srgbClr val="DA7A7A"/>
    <a:srgbClr val="72CA9A"/>
    <a:srgbClr val="6CA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Hang Seng Index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25773-4B95-50B2-CB21-8103E3E2A8F3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3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293F0-74F7-C7A6-7272-15C87AB63346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1969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3C147-38C4-0F96-33D4-EE8022EE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0" y="1012973"/>
            <a:ext cx="9514598" cy="458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5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510242" y="10448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بورصة فاينانشال تايمز هي المؤشر الرئيسي للمملكة المتحدة. ويشمل مائة سهم اللذي يحتوى على اكبر قيمة سوقية في بورصة لندن.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FTSE 100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905.89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FTSE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UK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custGeom>
            <a:avLst/>
            <a:gdLst>
              <a:gd name="connsiteX0" fmla="*/ 0 w 2083835"/>
              <a:gd name="connsiteY0" fmla="*/ 90716 h 544286"/>
              <a:gd name="connsiteX1" fmla="*/ 90716 w 2083835"/>
              <a:gd name="connsiteY1" fmla="*/ 0 h 544286"/>
              <a:gd name="connsiteX2" fmla="*/ 762898 w 2083835"/>
              <a:gd name="connsiteY2" fmla="*/ 0 h 544286"/>
              <a:gd name="connsiteX3" fmla="*/ 1435081 w 2083835"/>
              <a:gd name="connsiteY3" fmla="*/ 0 h 544286"/>
              <a:gd name="connsiteX4" fmla="*/ 1993119 w 2083835"/>
              <a:gd name="connsiteY4" fmla="*/ 0 h 544286"/>
              <a:gd name="connsiteX5" fmla="*/ 2083835 w 2083835"/>
              <a:gd name="connsiteY5" fmla="*/ 90716 h 544286"/>
              <a:gd name="connsiteX6" fmla="*/ 2083835 w 2083835"/>
              <a:gd name="connsiteY6" fmla="*/ 453570 h 544286"/>
              <a:gd name="connsiteX7" fmla="*/ 1993119 w 2083835"/>
              <a:gd name="connsiteY7" fmla="*/ 544286 h 544286"/>
              <a:gd name="connsiteX8" fmla="*/ 1416057 w 2083835"/>
              <a:gd name="connsiteY8" fmla="*/ 544286 h 544286"/>
              <a:gd name="connsiteX9" fmla="*/ 819970 w 2083835"/>
              <a:gd name="connsiteY9" fmla="*/ 544286 h 544286"/>
              <a:gd name="connsiteX10" fmla="*/ 90716 w 2083835"/>
              <a:gd name="connsiteY10" fmla="*/ 544286 h 544286"/>
              <a:gd name="connsiteX11" fmla="*/ 0 w 2083835"/>
              <a:gd name="connsiteY11" fmla="*/ 453570 h 544286"/>
              <a:gd name="connsiteX12" fmla="*/ 0 w 208383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835" h="544286" fill="none" extrusionOk="0">
                <a:moveTo>
                  <a:pt x="0" y="90716"/>
                </a:moveTo>
                <a:cubicBezTo>
                  <a:pt x="-8462" y="41988"/>
                  <a:pt x="35627" y="9028"/>
                  <a:pt x="90716" y="0"/>
                </a:cubicBezTo>
                <a:cubicBezTo>
                  <a:pt x="274237" y="-9256"/>
                  <a:pt x="543002" y="23781"/>
                  <a:pt x="762898" y="0"/>
                </a:cubicBezTo>
                <a:cubicBezTo>
                  <a:pt x="982794" y="-23781"/>
                  <a:pt x="1193263" y="25980"/>
                  <a:pt x="1435081" y="0"/>
                </a:cubicBezTo>
                <a:cubicBezTo>
                  <a:pt x="1676899" y="-25980"/>
                  <a:pt x="1826589" y="21235"/>
                  <a:pt x="1993119" y="0"/>
                </a:cubicBezTo>
                <a:cubicBezTo>
                  <a:pt x="2036220" y="-2059"/>
                  <a:pt x="2086440" y="36485"/>
                  <a:pt x="2083835" y="90716"/>
                </a:cubicBezTo>
                <a:cubicBezTo>
                  <a:pt x="2100489" y="197326"/>
                  <a:pt x="2067735" y="360215"/>
                  <a:pt x="2083835" y="453570"/>
                </a:cubicBezTo>
                <a:cubicBezTo>
                  <a:pt x="2082681" y="502934"/>
                  <a:pt x="2054129" y="542637"/>
                  <a:pt x="1993119" y="544286"/>
                </a:cubicBezTo>
                <a:cubicBezTo>
                  <a:pt x="1830350" y="520943"/>
                  <a:pt x="1700255" y="565253"/>
                  <a:pt x="1416057" y="544286"/>
                </a:cubicBezTo>
                <a:cubicBezTo>
                  <a:pt x="1131859" y="523319"/>
                  <a:pt x="955256" y="528644"/>
                  <a:pt x="819970" y="544286"/>
                </a:cubicBezTo>
                <a:cubicBezTo>
                  <a:pt x="684684" y="559928"/>
                  <a:pt x="396910" y="521724"/>
                  <a:pt x="90716" y="544286"/>
                </a:cubicBezTo>
                <a:cubicBezTo>
                  <a:pt x="43121" y="533851"/>
                  <a:pt x="2665" y="514228"/>
                  <a:pt x="0" y="453570"/>
                </a:cubicBezTo>
                <a:cubicBezTo>
                  <a:pt x="13459" y="345937"/>
                  <a:pt x="-9753" y="228434"/>
                  <a:pt x="0" y="90716"/>
                </a:cubicBezTo>
                <a:close/>
              </a:path>
              <a:path w="2083835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55647" y="10295"/>
                  <a:pt x="581544" y="3145"/>
                  <a:pt x="743874" y="0"/>
                </a:cubicBezTo>
                <a:cubicBezTo>
                  <a:pt x="906204" y="-3145"/>
                  <a:pt x="1106502" y="16594"/>
                  <a:pt x="1416057" y="0"/>
                </a:cubicBezTo>
                <a:cubicBezTo>
                  <a:pt x="1725612" y="-16594"/>
                  <a:pt x="1860677" y="28778"/>
                  <a:pt x="1993119" y="0"/>
                </a:cubicBezTo>
                <a:cubicBezTo>
                  <a:pt x="2045748" y="-10392"/>
                  <a:pt x="2093234" y="44396"/>
                  <a:pt x="2083835" y="90716"/>
                </a:cubicBezTo>
                <a:cubicBezTo>
                  <a:pt x="2073918" y="227795"/>
                  <a:pt x="2087354" y="293398"/>
                  <a:pt x="2083835" y="453570"/>
                </a:cubicBezTo>
                <a:cubicBezTo>
                  <a:pt x="2087201" y="515268"/>
                  <a:pt x="2038734" y="545882"/>
                  <a:pt x="1993119" y="544286"/>
                </a:cubicBezTo>
                <a:cubicBezTo>
                  <a:pt x="1815070" y="543309"/>
                  <a:pt x="1619324" y="515289"/>
                  <a:pt x="1378009" y="544286"/>
                </a:cubicBezTo>
                <a:cubicBezTo>
                  <a:pt x="1136694" y="573284"/>
                  <a:pt x="906166" y="551949"/>
                  <a:pt x="762898" y="544286"/>
                </a:cubicBezTo>
                <a:cubicBezTo>
                  <a:pt x="619630" y="536623"/>
                  <a:pt x="255715" y="573654"/>
                  <a:pt x="90716" y="544286"/>
                </a:cubicBezTo>
                <a:cubicBezTo>
                  <a:pt x="39211" y="547036"/>
                  <a:pt x="-6061" y="498515"/>
                  <a:pt x="0" y="453570"/>
                </a:cubicBezTo>
                <a:cubicBezTo>
                  <a:pt x="17032" y="332632"/>
                  <a:pt x="222" y="2051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الرسملة -المرجحة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4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1984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AF8CA53-69CE-0031-AB7A-F18285C9B105}"/>
              </a:ext>
            </a:extLst>
          </p:cNvPr>
          <p:cNvSpPr/>
          <p:nvPr/>
        </p:nvSpPr>
        <p:spPr>
          <a:xfrm>
            <a:off x="501996" y="2486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يشكل مؤشر فوتسي 100 ، إلى جانب مؤشر داو جونز الصناعي ومؤشر ستاندرد آند بورز 500 ومؤشر ناسداك ومؤشر نيكي 225 ، "المؤشرات الخمسة الكبرى" للاقتصاد العالمي.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8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510242" y="10448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يشمل المؤشر الشركات العاملة في أكثر من 150 دولة حول العالم. اعتبارا من مايو 2020 ، بلغت القيمة السوقية لمؤشر فوتسي 100 1.814 تريليون دولار.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FTSE 100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905.89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FTSE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UK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custGeom>
            <a:avLst/>
            <a:gdLst>
              <a:gd name="connsiteX0" fmla="*/ 0 w 2083835"/>
              <a:gd name="connsiteY0" fmla="*/ 90716 h 544286"/>
              <a:gd name="connsiteX1" fmla="*/ 90716 w 2083835"/>
              <a:gd name="connsiteY1" fmla="*/ 0 h 544286"/>
              <a:gd name="connsiteX2" fmla="*/ 762898 w 2083835"/>
              <a:gd name="connsiteY2" fmla="*/ 0 h 544286"/>
              <a:gd name="connsiteX3" fmla="*/ 1435081 w 2083835"/>
              <a:gd name="connsiteY3" fmla="*/ 0 h 544286"/>
              <a:gd name="connsiteX4" fmla="*/ 1993119 w 2083835"/>
              <a:gd name="connsiteY4" fmla="*/ 0 h 544286"/>
              <a:gd name="connsiteX5" fmla="*/ 2083835 w 2083835"/>
              <a:gd name="connsiteY5" fmla="*/ 90716 h 544286"/>
              <a:gd name="connsiteX6" fmla="*/ 2083835 w 2083835"/>
              <a:gd name="connsiteY6" fmla="*/ 453570 h 544286"/>
              <a:gd name="connsiteX7" fmla="*/ 1993119 w 2083835"/>
              <a:gd name="connsiteY7" fmla="*/ 544286 h 544286"/>
              <a:gd name="connsiteX8" fmla="*/ 1416057 w 2083835"/>
              <a:gd name="connsiteY8" fmla="*/ 544286 h 544286"/>
              <a:gd name="connsiteX9" fmla="*/ 819970 w 2083835"/>
              <a:gd name="connsiteY9" fmla="*/ 544286 h 544286"/>
              <a:gd name="connsiteX10" fmla="*/ 90716 w 2083835"/>
              <a:gd name="connsiteY10" fmla="*/ 544286 h 544286"/>
              <a:gd name="connsiteX11" fmla="*/ 0 w 2083835"/>
              <a:gd name="connsiteY11" fmla="*/ 453570 h 544286"/>
              <a:gd name="connsiteX12" fmla="*/ 0 w 208383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835" h="544286" fill="none" extrusionOk="0">
                <a:moveTo>
                  <a:pt x="0" y="90716"/>
                </a:moveTo>
                <a:cubicBezTo>
                  <a:pt x="-8462" y="41988"/>
                  <a:pt x="35627" y="9028"/>
                  <a:pt x="90716" y="0"/>
                </a:cubicBezTo>
                <a:cubicBezTo>
                  <a:pt x="274237" y="-9256"/>
                  <a:pt x="543002" y="23781"/>
                  <a:pt x="762898" y="0"/>
                </a:cubicBezTo>
                <a:cubicBezTo>
                  <a:pt x="982794" y="-23781"/>
                  <a:pt x="1193263" y="25980"/>
                  <a:pt x="1435081" y="0"/>
                </a:cubicBezTo>
                <a:cubicBezTo>
                  <a:pt x="1676899" y="-25980"/>
                  <a:pt x="1826589" y="21235"/>
                  <a:pt x="1993119" y="0"/>
                </a:cubicBezTo>
                <a:cubicBezTo>
                  <a:pt x="2036220" y="-2059"/>
                  <a:pt x="2086440" y="36485"/>
                  <a:pt x="2083835" y="90716"/>
                </a:cubicBezTo>
                <a:cubicBezTo>
                  <a:pt x="2100489" y="197326"/>
                  <a:pt x="2067735" y="360215"/>
                  <a:pt x="2083835" y="453570"/>
                </a:cubicBezTo>
                <a:cubicBezTo>
                  <a:pt x="2082681" y="502934"/>
                  <a:pt x="2054129" y="542637"/>
                  <a:pt x="1993119" y="544286"/>
                </a:cubicBezTo>
                <a:cubicBezTo>
                  <a:pt x="1830350" y="520943"/>
                  <a:pt x="1700255" y="565253"/>
                  <a:pt x="1416057" y="544286"/>
                </a:cubicBezTo>
                <a:cubicBezTo>
                  <a:pt x="1131859" y="523319"/>
                  <a:pt x="955256" y="528644"/>
                  <a:pt x="819970" y="544286"/>
                </a:cubicBezTo>
                <a:cubicBezTo>
                  <a:pt x="684684" y="559928"/>
                  <a:pt x="396910" y="521724"/>
                  <a:pt x="90716" y="544286"/>
                </a:cubicBezTo>
                <a:cubicBezTo>
                  <a:pt x="43121" y="533851"/>
                  <a:pt x="2665" y="514228"/>
                  <a:pt x="0" y="453570"/>
                </a:cubicBezTo>
                <a:cubicBezTo>
                  <a:pt x="13459" y="345937"/>
                  <a:pt x="-9753" y="228434"/>
                  <a:pt x="0" y="90716"/>
                </a:cubicBezTo>
                <a:close/>
              </a:path>
              <a:path w="2083835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55647" y="10295"/>
                  <a:pt x="581544" y="3145"/>
                  <a:pt x="743874" y="0"/>
                </a:cubicBezTo>
                <a:cubicBezTo>
                  <a:pt x="906204" y="-3145"/>
                  <a:pt x="1106502" y="16594"/>
                  <a:pt x="1416057" y="0"/>
                </a:cubicBezTo>
                <a:cubicBezTo>
                  <a:pt x="1725612" y="-16594"/>
                  <a:pt x="1860677" y="28778"/>
                  <a:pt x="1993119" y="0"/>
                </a:cubicBezTo>
                <a:cubicBezTo>
                  <a:pt x="2045748" y="-10392"/>
                  <a:pt x="2093234" y="44396"/>
                  <a:pt x="2083835" y="90716"/>
                </a:cubicBezTo>
                <a:cubicBezTo>
                  <a:pt x="2073918" y="227795"/>
                  <a:pt x="2087354" y="293398"/>
                  <a:pt x="2083835" y="453570"/>
                </a:cubicBezTo>
                <a:cubicBezTo>
                  <a:pt x="2087201" y="515268"/>
                  <a:pt x="2038734" y="545882"/>
                  <a:pt x="1993119" y="544286"/>
                </a:cubicBezTo>
                <a:cubicBezTo>
                  <a:pt x="1815070" y="543309"/>
                  <a:pt x="1619324" y="515289"/>
                  <a:pt x="1378009" y="544286"/>
                </a:cubicBezTo>
                <a:cubicBezTo>
                  <a:pt x="1136694" y="573284"/>
                  <a:pt x="906166" y="551949"/>
                  <a:pt x="762898" y="544286"/>
                </a:cubicBezTo>
                <a:cubicBezTo>
                  <a:pt x="619630" y="536623"/>
                  <a:pt x="255715" y="573654"/>
                  <a:pt x="90716" y="544286"/>
                </a:cubicBezTo>
                <a:cubicBezTo>
                  <a:pt x="39211" y="547036"/>
                  <a:pt x="-6061" y="498515"/>
                  <a:pt x="0" y="453570"/>
                </a:cubicBezTo>
                <a:cubicBezTo>
                  <a:pt x="17032" y="332632"/>
                  <a:pt x="222" y="2051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الرسملة -المرجحة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4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1984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AF8CA53-69CE-0031-AB7A-F18285C9B105}"/>
              </a:ext>
            </a:extLst>
          </p:cNvPr>
          <p:cNvSpPr/>
          <p:nvPr/>
        </p:nvSpPr>
        <p:spPr>
          <a:xfrm>
            <a:off x="501996" y="2486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تمثل رسملة مؤشر فوتسي100 -  80 ٪ من القيمة الإجمالية لبورصة لندن. بالإضافة إلى هذا المؤشر ، هناك ستة مؤشرات رئيسية والكثير من المؤشرات الصناعية. هناك أكثر من 200 مؤشر في العالم تحمل نفس الاسم – فتس – واستخدام نفس الصيغة الحسابية.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4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3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308303" y="3008135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BP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3707728" y="3008135"/>
            <a:ext cx="2853938" cy="544286"/>
          </a:xfrm>
          <a:custGeom>
            <a:avLst/>
            <a:gdLst>
              <a:gd name="connsiteX0" fmla="*/ 0 w 2853938"/>
              <a:gd name="connsiteY0" fmla="*/ 90716 h 544286"/>
              <a:gd name="connsiteX1" fmla="*/ 90716 w 2853938"/>
              <a:gd name="connsiteY1" fmla="*/ 0 h 544286"/>
              <a:gd name="connsiteX2" fmla="*/ 2763222 w 2853938"/>
              <a:gd name="connsiteY2" fmla="*/ 0 h 544286"/>
              <a:gd name="connsiteX3" fmla="*/ 2853938 w 2853938"/>
              <a:gd name="connsiteY3" fmla="*/ 90716 h 544286"/>
              <a:gd name="connsiteX4" fmla="*/ 2853938 w 2853938"/>
              <a:gd name="connsiteY4" fmla="*/ 453570 h 544286"/>
              <a:gd name="connsiteX5" fmla="*/ 2763222 w 2853938"/>
              <a:gd name="connsiteY5" fmla="*/ 544286 h 544286"/>
              <a:gd name="connsiteX6" fmla="*/ 90716 w 2853938"/>
              <a:gd name="connsiteY6" fmla="*/ 544286 h 544286"/>
              <a:gd name="connsiteX7" fmla="*/ 0 w 2853938"/>
              <a:gd name="connsiteY7" fmla="*/ 453570 h 544286"/>
              <a:gd name="connsiteX8" fmla="*/ 0 w 285393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93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98936" y="-158339"/>
                  <a:pt x="1638420" y="78065"/>
                  <a:pt x="2763222" y="0"/>
                </a:cubicBezTo>
                <a:cubicBezTo>
                  <a:pt x="2815597" y="-207"/>
                  <a:pt x="2850641" y="41284"/>
                  <a:pt x="2853938" y="90716"/>
                </a:cubicBezTo>
                <a:cubicBezTo>
                  <a:pt x="2825923" y="160031"/>
                  <a:pt x="2824405" y="288012"/>
                  <a:pt x="2853938" y="453570"/>
                </a:cubicBezTo>
                <a:cubicBezTo>
                  <a:pt x="2853970" y="498839"/>
                  <a:pt x="2817843" y="550388"/>
                  <a:pt x="2763222" y="544286"/>
                </a:cubicBezTo>
                <a:cubicBezTo>
                  <a:pt x="1815159" y="450037"/>
                  <a:pt x="947668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85393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709413" y="114556"/>
                  <a:pt x="2384679" y="-105465"/>
                  <a:pt x="2763222" y="0"/>
                </a:cubicBezTo>
                <a:cubicBezTo>
                  <a:pt x="2814074" y="4073"/>
                  <a:pt x="2853408" y="38441"/>
                  <a:pt x="2853938" y="90716"/>
                </a:cubicBezTo>
                <a:cubicBezTo>
                  <a:pt x="2883974" y="211728"/>
                  <a:pt x="2827119" y="357353"/>
                  <a:pt x="2853938" y="453570"/>
                </a:cubicBezTo>
                <a:cubicBezTo>
                  <a:pt x="2844968" y="499920"/>
                  <a:pt x="2817931" y="539886"/>
                  <a:pt x="2763222" y="544286"/>
                </a:cubicBezTo>
                <a:cubicBezTo>
                  <a:pt x="2004254" y="523350"/>
                  <a:pt x="106385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Royal Dutch Shell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518052" y="2905880"/>
            <a:ext cx="2547258" cy="544286"/>
          </a:xfrm>
          <a:custGeom>
            <a:avLst/>
            <a:gdLst>
              <a:gd name="connsiteX0" fmla="*/ 0 w 2547258"/>
              <a:gd name="connsiteY0" fmla="*/ 90716 h 544286"/>
              <a:gd name="connsiteX1" fmla="*/ 90716 w 2547258"/>
              <a:gd name="connsiteY1" fmla="*/ 0 h 544286"/>
              <a:gd name="connsiteX2" fmla="*/ 2456542 w 2547258"/>
              <a:gd name="connsiteY2" fmla="*/ 0 h 544286"/>
              <a:gd name="connsiteX3" fmla="*/ 2547258 w 2547258"/>
              <a:gd name="connsiteY3" fmla="*/ 90716 h 544286"/>
              <a:gd name="connsiteX4" fmla="*/ 2547258 w 2547258"/>
              <a:gd name="connsiteY4" fmla="*/ 453570 h 544286"/>
              <a:gd name="connsiteX5" fmla="*/ 2456542 w 2547258"/>
              <a:gd name="connsiteY5" fmla="*/ 544286 h 544286"/>
              <a:gd name="connsiteX6" fmla="*/ 90716 w 2547258"/>
              <a:gd name="connsiteY6" fmla="*/ 544286 h 544286"/>
              <a:gd name="connsiteX7" fmla="*/ 0 w 2547258"/>
              <a:gd name="connsiteY7" fmla="*/ 453570 h 544286"/>
              <a:gd name="connsiteX8" fmla="*/ 0 w 2547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165718" y="-158339"/>
                  <a:pt x="2097199" y="78065"/>
                  <a:pt x="2456542" y="0"/>
                </a:cubicBezTo>
                <a:cubicBezTo>
                  <a:pt x="2508917" y="-207"/>
                  <a:pt x="2543961" y="41284"/>
                  <a:pt x="2547258" y="90716"/>
                </a:cubicBezTo>
                <a:cubicBezTo>
                  <a:pt x="2519243" y="160031"/>
                  <a:pt x="2517725" y="288012"/>
                  <a:pt x="2547258" y="453570"/>
                </a:cubicBezTo>
                <a:cubicBezTo>
                  <a:pt x="2547290" y="498839"/>
                  <a:pt x="2511163" y="550388"/>
                  <a:pt x="2456542" y="544286"/>
                </a:cubicBezTo>
                <a:cubicBezTo>
                  <a:pt x="1996031" y="450037"/>
                  <a:pt x="86626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47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98612" y="114556"/>
                  <a:pt x="2055257" y="-105465"/>
                  <a:pt x="2456542" y="0"/>
                </a:cubicBezTo>
                <a:cubicBezTo>
                  <a:pt x="2507394" y="4073"/>
                  <a:pt x="2546728" y="38441"/>
                  <a:pt x="2547258" y="90716"/>
                </a:cubicBezTo>
                <a:cubicBezTo>
                  <a:pt x="2577294" y="211728"/>
                  <a:pt x="2520439" y="357353"/>
                  <a:pt x="2547258" y="453570"/>
                </a:cubicBezTo>
                <a:cubicBezTo>
                  <a:pt x="2538288" y="499920"/>
                  <a:pt x="2511251" y="539886"/>
                  <a:pt x="2456542" y="544286"/>
                </a:cubicBezTo>
                <a:cubicBezTo>
                  <a:pt x="1957415" y="523350"/>
                  <a:pt x="99986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HSBC</a:t>
            </a:r>
            <a:endParaRPr lang="en-US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4504E9E-63BA-4390-1068-4E838D56AD2A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FTSE 100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F3E8EB-057B-622B-4D1B-CEF3DB5B7403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4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AA443-4BC9-FD2C-590F-98B36EF09A15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1984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AutoShape 2" descr="HSBC Logo PNG Transparent (1) – Brands Logos">
            <a:extLst>
              <a:ext uri="{FF2B5EF4-FFF2-40B4-BE49-F238E27FC236}">
                <a16:creationId xmlns:a16="http://schemas.microsoft.com/office/drawing/2014/main" id="{6DABDFC8-CDCB-C4C8-5F00-5A2FEA028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SBC Logo PNG Transparent (1) – Brands Logos">
            <a:extLst>
              <a:ext uri="{FF2B5EF4-FFF2-40B4-BE49-F238E27FC236}">
                <a16:creationId xmlns:a16="http://schemas.microsoft.com/office/drawing/2014/main" id="{56619B2D-2243-25A5-96B9-1FBEB87E1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SBC Logo PNG (1)">
            <a:extLst>
              <a:ext uri="{FF2B5EF4-FFF2-40B4-BE49-F238E27FC236}">
                <a16:creationId xmlns:a16="http://schemas.microsoft.com/office/drawing/2014/main" id="{25C7F389-C457-6E88-BC73-FBBC3EC3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2" y="2936835"/>
            <a:ext cx="2071379" cy="20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Shell Logo - Royal Dutch Shell | Full Size PNG Download | SeekPNG">
            <a:extLst>
              <a:ext uri="{FF2B5EF4-FFF2-40B4-BE49-F238E27FC236}">
                <a16:creationId xmlns:a16="http://schemas.microsoft.com/office/drawing/2014/main" id="{E27B8090-F815-8EB9-54FE-62066FCB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63" y="3753523"/>
            <a:ext cx="2853938" cy="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BP Logo Horizontal transparent PNG - StickPNG">
            <a:extLst>
              <a:ext uri="{FF2B5EF4-FFF2-40B4-BE49-F238E27FC236}">
                <a16:creationId xmlns:a16="http://schemas.microsoft.com/office/drawing/2014/main" id="{20505E6F-32EC-7699-6625-ACB54680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92" y="3276600"/>
            <a:ext cx="1947970" cy="19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4504E9E-63BA-4390-1068-4E838D56AD2A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FTSE 100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F3E8EB-057B-622B-4D1B-CEF3DB5B7403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4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AA443-4BC9-FD2C-590F-98B36EF09A15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1984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AutoShape 2" descr="HSBC Logo PNG Transparent (1) – Brands Logos">
            <a:extLst>
              <a:ext uri="{FF2B5EF4-FFF2-40B4-BE49-F238E27FC236}">
                <a16:creationId xmlns:a16="http://schemas.microsoft.com/office/drawing/2014/main" id="{6DABDFC8-CDCB-C4C8-5F00-5A2FEA028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SBC Logo PNG Transparent (1) – Brands Logos">
            <a:extLst>
              <a:ext uri="{FF2B5EF4-FFF2-40B4-BE49-F238E27FC236}">
                <a16:creationId xmlns:a16="http://schemas.microsoft.com/office/drawing/2014/main" id="{56619B2D-2243-25A5-96B9-1FBEB87E1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A568B-B75A-9182-E903-28ED0405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3" y="1067591"/>
            <a:ext cx="9418510" cy="453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8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510242" y="10448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تم حساب هذا المؤشر لأول مرة في عام 1884 من قبل تشارلز داو ، صحفي بصحيفة وول ستريت جورنال المالية. في البداية ، كان مؤشر داو يعتمد على أسهم 11 شركة للسكك الحديدية. تم وضع مؤشر داو جونز الصناعي الأول في عام 1896 وشمل أسهم 12 شركة.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Dow Jones Industrial Average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393.46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DJI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USA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custGeom>
            <a:avLst/>
            <a:gdLst>
              <a:gd name="connsiteX0" fmla="*/ 0 w 2083835"/>
              <a:gd name="connsiteY0" fmla="*/ 90716 h 544286"/>
              <a:gd name="connsiteX1" fmla="*/ 90716 w 2083835"/>
              <a:gd name="connsiteY1" fmla="*/ 0 h 544286"/>
              <a:gd name="connsiteX2" fmla="*/ 762898 w 2083835"/>
              <a:gd name="connsiteY2" fmla="*/ 0 h 544286"/>
              <a:gd name="connsiteX3" fmla="*/ 1435081 w 2083835"/>
              <a:gd name="connsiteY3" fmla="*/ 0 h 544286"/>
              <a:gd name="connsiteX4" fmla="*/ 1993119 w 2083835"/>
              <a:gd name="connsiteY4" fmla="*/ 0 h 544286"/>
              <a:gd name="connsiteX5" fmla="*/ 2083835 w 2083835"/>
              <a:gd name="connsiteY5" fmla="*/ 90716 h 544286"/>
              <a:gd name="connsiteX6" fmla="*/ 2083835 w 2083835"/>
              <a:gd name="connsiteY6" fmla="*/ 453570 h 544286"/>
              <a:gd name="connsiteX7" fmla="*/ 1993119 w 2083835"/>
              <a:gd name="connsiteY7" fmla="*/ 544286 h 544286"/>
              <a:gd name="connsiteX8" fmla="*/ 1416057 w 2083835"/>
              <a:gd name="connsiteY8" fmla="*/ 544286 h 544286"/>
              <a:gd name="connsiteX9" fmla="*/ 819970 w 2083835"/>
              <a:gd name="connsiteY9" fmla="*/ 544286 h 544286"/>
              <a:gd name="connsiteX10" fmla="*/ 90716 w 2083835"/>
              <a:gd name="connsiteY10" fmla="*/ 544286 h 544286"/>
              <a:gd name="connsiteX11" fmla="*/ 0 w 2083835"/>
              <a:gd name="connsiteY11" fmla="*/ 453570 h 544286"/>
              <a:gd name="connsiteX12" fmla="*/ 0 w 208383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835" h="544286" fill="none" extrusionOk="0">
                <a:moveTo>
                  <a:pt x="0" y="90716"/>
                </a:moveTo>
                <a:cubicBezTo>
                  <a:pt x="-8462" y="41988"/>
                  <a:pt x="35627" y="9028"/>
                  <a:pt x="90716" y="0"/>
                </a:cubicBezTo>
                <a:cubicBezTo>
                  <a:pt x="274237" y="-9256"/>
                  <a:pt x="543002" y="23781"/>
                  <a:pt x="762898" y="0"/>
                </a:cubicBezTo>
                <a:cubicBezTo>
                  <a:pt x="982794" y="-23781"/>
                  <a:pt x="1193263" y="25980"/>
                  <a:pt x="1435081" y="0"/>
                </a:cubicBezTo>
                <a:cubicBezTo>
                  <a:pt x="1676899" y="-25980"/>
                  <a:pt x="1826589" y="21235"/>
                  <a:pt x="1993119" y="0"/>
                </a:cubicBezTo>
                <a:cubicBezTo>
                  <a:pt x="2036220" y="-2059"/>
                  <a:pt x="2086440" y="36485"/>
                  <a:pt x="2083835" y="90716"/>
                </a:cubicBezTo>
                <a:cubicBezTo>
                  <a:pt x="2100489" y="197326"/>
                  <a:pt x="2067735" y="360215"/>
                  <a:pt x="2083835" y="453570"/>
                </a:cubicBezTo>
                <a:cubicBezTo>
                  <a:pt x="2082681" y="502934"/>
                  <a:pt x="2054129" y="542637"/>
                  <a:pt x="1993119" y="544286"/>
                </a:cubicBezTo>
                <a:cubicBezTo>
                  <a:pt x="1830350" y="520943"/>
                  <a:pt x="1700255" y="565253"/>
                  <a:pt x="1416057" y="544286"/>
                </a:cubicBezTo>
                <a:cubicBezTo>
                  <a:pt x="1131859" y="523319"/>
                  <a:pt x="955256" y="528644"/>
                  <a:pt x="819970" y="544286"/>
                </a:cubicBezTo>
                <a:cubicBezTo>
                  <a:pt x="684684" y="559928"/>
                  <a:pt x="396910" y="521724"/>
                  <a:pt x="90716" y="544286"/>
                </a:cubicBezTo>
                <a:cubicBezTo>
                  <a:pt x="43121" y="533851"/>
                  <a:pt x="2665" y="514228"/>
                  <a:pt x="0" y="453570"/>
                </a:cubicBezTo>
                <a:cubicBezTo>
                  <a:pt x="13459" y="345937"/>
                  <a:pt x="-9753" y="228434"/>
                  <a:pt x="0" y="90716"/>
                </a:cubicBezTo>
                <a:close/>
              </a:path>
              <a:path w="2083835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55647" y="10295"/>
                  <a:pt x="581544" y="3145"/>
                  <a:pt x="743874" y="0"/>
                </a:cubicBezTo>
                <a:cubicBezTo>
                  <a:pt x="906204" y="-3145"/>
                  <a:pt x="1106502" y="16594"/>
                  <a:pt x="1416057" y="0"/>
                </a:cubicBezTo>
                <a:cubicBezTo>
                  <a:pt x="1725612" y="-16594"/>
                  <a:pt x="1860677" y="28778"/>
                  <a:pt x="1993119" y="0"/>
                </a:cubicBezTo>
                <a:cubicBezTo>
                  <a:pt x="2045748" y="-10392"/>
                  <a:pt x="2093234" y="44396"/>
                  <a:pt x="2083835" y="90716"/>
                </a:cubicBezTo>
                <a:cubicBezTo>
                  <a:pt x="2073918" y="227795"/>
                  <a:pt x="2087354" y="293398"/>
                  <a:pt x="2083835" y="453570"/>
                </a:cubicBezTo>
                <a:cubicBezTo>
                  <a:pt x="2087201" y="515268"/>
                  <a:pt x="2038734" y="545882"/>
                  <a:pt x="1993119" y="544286"/>
                </a:cubicBezTo>
                <a:cubicBezTo>
                  <a:pt x="1815070" y="543309"/>
                  <a:pt x="1619324" y="515289"/>
                  <a:pt x="1378009" y="544286"/>
                </a:cubicBezTo>
                <a:cubicBezTo>
                  <a:pt x="1136694" y="573284"/>
                  <a:pt x="906166" y="551949"/>
                  <a:pt x="762898" y="544286"/>
                </a:cubicBezTo>
                <a:cubicBezTo>
                  <a:pt x="619630" y="536623"/>
                  <a:pt x="255715" y="573654"/>
                  <a:pt x="90716" y="544286"/>
                </a:cubicBezTo>
                <a:cubicBezTo>
                  <a:pt x="39211" y="547036"/>
                  <a:pt x="-6061" y="498515"/>
                  <a:pt x="0" y="453570"/>
                </a:cubicBezTo>
                <a:cubicBezTo>
                  <a:pt x="17032" y="332632"/>
                  <a:pt x="222" y="2051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سعر الأسهم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5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1896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AF8CA53-69CE-0031-AB7A-F18285C9B105}"/>
              </a:ext>
            </a:extLst>
          </p:cNvPr>
          <p:cNvSpPr/>
          <p:nvPr/>
        </p:nvSpPr>
        <p:spPr>
          <a:xfrm>
            <a:off x="501996" y="2486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يشمل مؤشر داو جونز الحديث 30 شركة كبيرة (رقائق زرقاء) مدرجة في أسواق البورصة الأمريكية مرجحة بأسعارها: يتم أخذ قيمة كل سهم في الاعتبار ويتم تقسيم المبلغ على عدد الشركات التي تشكل المؤشر. كلما ارتفعت قيمة سهم واحد ، زاد تأثير التغيير النسبي في قيمته على المؤشر.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1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510242" y="10448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في ديسمبر 2019 ، بلغ إجمالي القيمة السوقية لمؤشر داو جونز الصناعي 8.33 تريليون دولار.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Dow Jones Industrial Average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393.46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DJI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USA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custGeom>
            <a:avLst/>
            <a:gdLst>
              <a:gd name="connsiteX0" fmla="*/ 0 w 2083835"/>
              <a:gd name="connsiteY0" fmla="*/ 90716 h 544286"/>
              <a:gd name="connsiteX1" fmla="*/ 90716 w 2083835"/>
              <a:gd name="connsiteY1" fmla="*/ 0 h 544286"/>
              <a:gd name="connsiteX2" fmla="*/ 762898 w 2083835"/>
              <a:gd name="connsiteY2" fmla="*/ 0 h 544286"/>
              <a:gd name="connsiteX3" fmla="*/ 1435081 w 2083835"/>
              <a:gd name="connsiteY3" fmla="*/ 0 h 544286"/>
              <a:gd name="connsiteX4" fmla="*/ 1993119 w 2083835"/>
              <a:gd name="connsiteY4" fmla="*/ 0 h 544286"/>
              <a:gd name="connsiteX5" fmla="*/ 2083835 w 2083835"/>
              <a:gd name="connsiteY5" fmla="*/ 90716 h 544286"/>
              <a:gd name="connsiteX6" fmla="*/ 2083835 w 2083835"/>
              <a:gd name="connsiteY6" fmla="*/ 453570 h 544286"/>
              <a:gd name="connsiteX7" fmla="*/ 1993119 w 2083835"/>
              <a:gd name="connsiteY7" fmla="*/ 544286 h 544286"/>
              <a:gd name="connsiteX8" fmla="*/ 1416057 w 2083835"/>
              <a:gd name="connsiteY8" fmla="*/ 544286 h 544286"/>
              <a:gd name="connsiteX9" fmla="*/ 819970 w 2083835"/>
              <a:gd name="connsiteY9" fmla="*/ 544286 h 544286"/>
              <a:gd name="connsiteX10" fmla="*/ 90716 w 2083835"/>
              <a:gd name="connsiteY10" fmla="*/ 544286 h 544286"/>
              <a:gd name="connsiteX11" fmla="*/ 0 w 2083835"/>
              <a:gd name="connsiteY11" fmla="*/ 453570 h 544286"/>
              <a:gd name="connsiteX12" fmla="*/ 0 w 208383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835" h="544286" fill="none" extrusionOk="0">
                <a:moveTo>
                  <a:pt x="0" y="90716"/>
                </a:moveTo>
                <a:cubicBezTo>
                  <a:pt x="-8462" y="41988"/>
                  <a:pt x="35627" y="9028"/>
                  <a:pt x="90716" y="0"/>
                </a:cubicBezTo>
                <a:cubicBezTo>
                  <a:pt x="274237" y="-9256"/>
                  <a:pt x="543002" y="23781"/>
                  <a:pt x="762898" y="0"/>
                </a:cubicBezTo>
                <a:cubicBezTo>
                  <a:pt x="982794" y="-23781"/>
                  <a:pt x="1193263" y="25980"/>
                  <a:pt x="1435081" y="0"/>
                </a:cubicBezTo>
                <a:cubicBezTo>
                  <a:pt x="1676899" y="-25980"/>
                  <a:pt x="1826589" y="21235"/>
                  <a:pt x="1993119" y="0"/>
                </a:cubicBezTo>
                <a:cubicBezTo>
                  <a:pt x="2036220" y="-2059"/>
                  <a:pt x="2086440" y="36485"/>
                  <a:pt x="2083835" y="90716"/>
                </a:cubicBezTo>
                <a:cubicBezTo>
                  <a:pt x="2100489" y="197326"/>
                  <a:pt x="2067735" y="360215"/>
                  <a:pt x="2083835" y="453570"/>
                </a:cubicBezTo>
                <a:cubicBezTo>
                  <a:pt x="2082681" y="502934"/>
                  <a:pt x="2054129" y="542637"/>
                  <a:pt x="1993119" y="544286"/>
                </a:cubicBezTo>
                <a:cubicBezTo>
                  <a:pt x="1830350" y="520943"/>
                  <a:pt x="1700255" y="565253"/>
                  <a:pt x="1416057" y="544286"/>
                </a:cubicBezTo>
                <a:cubicBezTo>
                  <a:pt x="1131859" y="523319"/>
                  <a:pt x="955256" y="528644"/>
                  <a:pt x="819970" y="544286"/>
                </a:cubicBezTo>
                <a:cubicBezTo>
                  <a:pt x="684684" y="559928"/>
                  <a:pt x="396910" y="521724"/>
                  <a:pt x="90716" y="544286"/>
                </a:cubicBezTo>
                <a:cubicBezTo>
                  <a:pt x="43121" y="533851"/>
                  <a:pt x="2665" y="514228"/>
                  <a:pt x="0" y="453570"/>
                </a:cubicBezTo>
                <a:cubicBezTo>
                  <a:pt x="13459" y="345937"/>
                  <a:pt x="-9753" y="228434"/>
                  <a:pt x="0" y="90716"/>
                </a:cubicBezTo>
                <a:close/>
              </a:path>
              <a:path w="2083835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55647" y="10295"/>
                  <a:pt x="581544" y="3145"/>
                  <a:pt x="743874" y="0"/>
                </a:cubicBezTo>
                <a:cubicBezTo>
                  <a:pt x="906204" y="-3145"/>
                  <a:pt x="1106502" y="16594"/>
                  <a:pt x="1416057" y="0"/>
                </a:cubicBezTo>
                <a:cubicBezTo>
                  <a:pt x="1725612" y="-16594"/>
                  <a:pt x="1860677" y="28778"/>
                  <a:pt x="1993119" y="0"/>
                </a:cubicBezTo>
                <a:cubicBezTo>
                  <a:pt x="2045748" y="-10392"/>
                  <a:pt x="2093234" y="44396"/>
                  <a:pt x="2083835" y="90716"/>
                </a:cubicBezTo>
                <a:cubicBezTo>
                  <a:pt x="2073918" y="227795"/>
                  <a:pt x="2087354" y="293398"/>
                  <a:pt x="2083835" y="453570"/>
                </a:cubicBezTo>
                <a:cubicBezTo>
                  <a:pt x="2087201" y="515268"/>
                  <a:pt x="2038734" y="545882"/>
                  <a:pt x="1993119" y="544286"/>
                </a:cubicBezTo>
                <a:cubicBezTo>
                  <a:pt x="1815070" y="543309"/>
                  <a:pt x="1619324" y="515289"/>
                  <a:pt x="1378009" y="544286"/>
                </a:cubicBezTo>
                <a:cubicBezTo>
                  <a:pt x="1136694" y="573284"/>
                  <a:pt x="906166" y="551949"/>
                  <a:pt x="762898" y="544286"/>
                </a:cubicBezTo>
                <a:cubicBezTo>
                  <a:pt x="619630" y="536623"/>
                  <a:pt x="255715" y="573654"/>
                  <a:pt x="90716" y="544286"/>
                </a:cubicBezTo>
                <a:cubicBezTo>
                  <a:pt x="39211" y="547036"/>
                  <a:pt x="-6061" y="498515"/>
                  <a:pt x="0" y="453570"/>
                </a:cubicBezTo>
                <a:cubicBezTo>
                  <a:pt x="17032" y="332632"/>
                  <a:pt x="222" y="2051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سعر الأسهم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5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1896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AF8CA53-69CE-0031-AB7A-F18285C9B105}"/>
              </a:ext>
            </a:extLst>
          </p:cNvPr>
          <p:cNvSpPr/>
          <p:nvPr/>
        </p:nvSpPr>
        <p:spPr>
          <a:xfrm>
            <a:off x="501996" y="2486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مؤشر داو جونز اليوم هو مؤشر لديناميات القطاع الصناعي في الولايات المتحدة. كما أنها واحدة من أهم المعايير للاقتصاد الأمريكي.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308303" y="3008135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Intel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3707728" y="3008135"/>
            <a:ext cx="2853938" cy="544286"/>
          </a:xfrm>
          <a:custGeom>
            <a:avLst/>
            <a:gdLst>
              <a:gd name="connsiteX0" fmla="*/ 0 w 2853938"/>
              <a:gd name="connsiteY0" fmla="*/ 90716 h 544286"/>
              <a:gd name="connsiteX1" fmla="*/ 90716 w 2853938"/>
              <a:gd name="connsiteY1" fmla="*/ 0 h 544286"/>
              <a:gd name="connsiteX2" fmla="*/ 2763222 w 2853938"/>
              <a:gd name="connsiteY2" fmla="*/ 0 h 544286"/>
              <a:gd name="connsiteX3" fmla="*/ 2853938 w 2853938"/>
              <a:gd name="connsiteY3" fmla="*/ 90716 h 544286"/>
              <a:gd name="connsiteX4" fmla="*/ 2853938 w 2853938"/>
              <a:gd name="connsiteY4" fmla="*/ 453570 h 544286"/>
              <a:gd name="connsiteX5" fmla="*/ 2763222 w 2853938"/>
              <a:gd name="connsiteY5" fmla="*/ 544286 h 544286"/>
              <a:gd name="connsiteX6" fmla="*/ 90716 w 2853938"/>
              <a:gd name="connsiteY6" fmla="*/ 544286 h 544286"/>
              <a:gd name="connsiteX7" fmla="*/ 0 w 2853938"/>
              <a:gd name="connsiteY7" fmla="*/ 453570 h 544286"/>
              <a:gd name="connsiteX8" fmla="*/ 0 w 285393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93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98936" y="-158339"/>
                  <a:pt x="1638420" y="78065"/>
                  <a:pt x="2763222" y="0"/>
                </a:cubicBezTo>
                <a:cubicBezTo>
                  <a:pt x="2815597" y="-207"/>
                  <a:pt x="2850641" y="41284"/>
                  <a:pt x="2853938" y="90716"/>
                </a:cubicBezTo>
                <a:cubicBezTo>
                  <a:pt x="2825923" y="160031"/>
                  <a:pt x="2824405" y="288012"/>
                  <a:pt x="2853938" y="453570"/>
                </a:cubicBezTo>
                <a:cubicBezTo>
                  <a:pt x="2853970" y="498839"/>
                  <a:pt x="2817843" y="550388"/>
                  <a:pt x="2763222" y="544286"/>
                </a:cubicBezTo>
                <a:cubicBezTo>
                  <a:pt x="1815159" y="450037"/>
                  <a:pt x="947668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85393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709413" y="114556"/>
                  <a:pt x="2384679" y="-105465"/>
                  <a:pt x="2763222" y="0"/>
                </a:cubicBezTo>
                <a:cubicBezTo>
                  <a:pt x="2814074" y="4073"/>
                  <a:pt x="2853408" y="38441"/>
                  <a:pt x="2853938" y="90716"/>
                </a:cubicBezTo>
                <a:cubicBezTo>
                  <a:pt x="2883974" y="211728"/>
                  <a:pt x="2827119" y="357353"/>
                  <a:pt x="2853938" y="453570"/>
                </a:cubicBezTo>
                <a:cubicBezTo>
                  <a:pt x="2844968" y="499920"/>
                  <a:pt x="2817931" y="539886"/>
                  <a:pt x="2763222" y="544286"/>
                </a:cubicBezTo>
                <a:cubicBezTo>
                  <a:pt x="2004254" y="523350"/>
                  <a:pt x="106385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IBM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518052" y="2905880"/>
            <a:ext cx="2547258" cy="544286"/>
          </a:xfrm>
          <a:custGeom>
            <a:avLst/>
            <a:gdLst>
              <a:gd name="connsiteX0" fmla="*/ 0 w 2547258"/>
              <a:gd name="connsiteY0" fmla="*/ 90716 h 544286"/>
              <a:gd name="connsiteX1" fmla="*/ 90716 w 2547258"/>
              <a:gd name="connsiteY1" fmla="*/ 0 h 544286"/>
              <a:gd name="connsiteX2" fmla="*/ 2456542 w 2547258"/>
              <a:gd name="connsiteY2" fmla="*/ 0 h 544286"/>
              <a:gd name="connsiteX3" fmla="*/ 2547258 w 2547258"/>
              <a:gd name="connsiteY3" fmla="*/ 90716 h 544286"/>
              <a:gd name="connsiteX4" fmla="*/ 2547258 w 2547258"/>
              <a:gd name="connsiteY4" fmla="*/ 453570 h 544286"/>
              <a:gd name="connsiteX5" fmla="*/ 2456542 w 2547258"/>
              <a:gd name="connsiteY5" fmla="*/ 544286 h 544286"/>
              <a:gd name="connsiteX6" fmla="*/ 90716 w 2547258"/>
              <a:gd name="connsiteY6" fmla="*/ 544286 h 544286"/>
              <a:gd name="connsiteX7" fmla="*/ 0 w 2547258"/>
              <a:gd name="connsiteY7" fmla="*/ 453570 h 544286"/>
              <a:gd name="connsiteX8" fmla="*/ 0 w 2547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165718" y="-158339"/>
                  <a:pt x="2097199" y="78065"/>
                  <a:pt x="2456542" y="0"/>
                </a:cubicBezTo>
                <a:cubicBezTo>
                  <a:pt x="2508917" y="-207"/>
                  <a:pt x="2543961" y="41284"/>
                  <a:pt x="2547258" y="90716"/>
                </a:cubicBezTo>
                <a:cubicBezTo>
                  <a:pt x="2519243" y="160031"/>
                  <a:pt x="2517725" y="288012"/>
                  <a:pt x="2547258" y="453570"/>
                </a:cubicBezTo>
                <a:cubicBezTo>
                  <a:pt x="2547290" y="498839"/>
                  <a:pt x="2511163" y="550388"/>
                  <a:pt x="2456542" y="544286"/>
                </a:cubicBezTo>
                <a:cubicBezTo>
                  <a:pt x="1996031" y="450037"/>
                  <a:pt x="86626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47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98612" y="114556"/>
                  <a:pt x="2055257" y="-105465"/>
                  <a:pt x="2456542" y="0"/>
                </a:cubicBezTo>
                <a:cubicBezTo>
                  <a:pt x="2507394" y="4073"/>
                  <a:pt x="2546728" y="38441"/>
                  <a:pt x="2547258" y="90716"/>
                </a:cubicBezTo>
                <a:cubicBezTo>
                  <a:pt x="2577294" y="211728"/>
                  <a:pt x="2520439" y="357353"/>
                  <a:pt x="2547258" y="453570"/>
                </a:cubicBezTo>
                <a:cubicBezTo>
                  <a:pt x="2538288" y="499920"/>
                  <a:pt x="2511251" y="539886"/>
                  <a:pt x="2456542" y="544286"/>
                </a:cubicBezTo>
                <a:cubicBezTo>
                  <a:pt x="1957415" y="523350"/>
                  <a:pt x="99986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Coca-Cola</a:t>
            </a:r>
            <a:endParaRPr lang="en-US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2366339-D9C4-949A-2308-7F06488477F0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Dow Jones Industrial Average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3BE075-BB89-5F38-EEC6-781F924F8F89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5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90B10-DF45-4935-6D52-AA6A4CED9EC4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1896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BDFB58-5F1A-6951-8BAD-BB4C3082FF17}"/>
              </a:ext>
            </a:extLst>
          </p:cNvPr>
          <p:cNvSpPr/>
          <p:nvPr/>
        </p:nvSpPr>
        <p:spPr>
          <a:xfrm>
            <a:off x="1968029" y="4201363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Microsoft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EF8D16-DED6-9EE0-5939-FA9C47382CE5}"/>
              </a:ext>
            </a:extLst>
          </p:cNvPr>
          <p:cNvSpPr/>
          <p:nvPr/>
        </p:nvSpPr>
        <p:spPr>
          <a:xfrm>
            <a:off x="5192432" y="4201363"/>
            <a:ext cx="3590163" cy="544286"/>
          </a:xfrm>
          <a:custGeom>
            <a:avLst/>
            <a:gdLst>
              <a:gd name="connsiteX0" fmla="*/ 0 w 3590163"/>
              <a:gd name="connsiteY0" fmla="*/ 90716 h 544286"/>
              <a:gd name="connsiteX1" fmla="*/ 90716 w 3590163"/>
              <a:gd name="connsiteY1" fmla="*/ 0 h 544286"/>
              <a:gd name="connsiteX2" fmla="*/ 3499447 w 3590163"/>
              <a:gd name="connsiteY2" fmla="*/ 0 h 544286"/>
              <a:gd name="connsiteX3" fmla="*/ 3590163 w 3590163"/>
              <a:gd name="connsiteY3" fmla="*/ 90716 h 544286"/>
              <a:gd name="connsiteX4" fmla="*/ 3590163 w 3590163"/>
              <a:gd name="connsiteY4" fmla="*/ 453570 h 544286"/>
              <a:gd name="connsiteX5" fmla="*/ 3499447 w 3590163"/>
              <a:gd name="connsiteY5" fmla="*/ 544286 h 544286"/>
              <a:gd name="connsiteX6" fmla="*/ 90716 w 3590163"/>
              <a:gd name="connsiteY6" fmla="*/ 544286 h 544286"/>
              <a:gd name="connsiteX7" fmla="*/ 0 w 3590163"/>
              <a:gd name="connsiteY7" fmla="*/ 453570 h 544286"/>
              <a:gd name="connsiteX8" fmla="*/ 0 w 359016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16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84893" y="-158339"/>
                  <a:pt x="2091133" y="78065"/>
                  <a:pt x="3499447" y="0"/>
                </a:cubicBezTo>
                <a:cubicBezTo>
                  <a:pt x="3551822" y="-207"/>
                  <a:pt x="3586866" y="41284"/>
                  <a:pt x="3590163" y="90716"/>
                </a:cubicBezTo>
                <a:cubicBezTo>
                  <a:pt x="3562148" y="160031"/>
                  <a:pt x="3560630" y="288012"/>
                  <a:pt x="3590163" y="453570"/>
                </a:cubicBezTo>
                <a:cubicBezTo>
                  <a:pt x="3590195" y="498839"/>
                  <a:pt x="3554068" y="550388"/>
                  <a:pt x="3499447" y="544286"/>
                </a:cubicBezTo>
                <a:cubicBezTo>
                  <a:pt x="2098671" y="450037"/>
                  <a:pt x="1315563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59016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249580" y="114556"/>
                  <a:pt x="2394952" y="-105465"/>
                  <a:pt x="3499447" y="0"/>
                </a:cubicBezTo>
                <a:cubicBezTo>
                  <a:pt x="3550299" y="4073"/>
                  <a:pt x="3589633" y="38441"/>
                  <a:pt x="3590163" y="90716"/>
                </a:cubicBezTo>
                <a:cubicBezTo>
                  <a:pt x="3620199" y="211728"/>
                  <a:pt x="3563344" y="357353"/>
                  <a:pt x="3590163" y="453570"/>
                </a:cubicBezTo>
                <a:cubicBezTo>
                  <a:pt x="3581193" y="499920"/>
                  <a:pt x="3554156" y="539886"/>
                  <a:pt x="3499447" y="544286"/>
                </a:cubicBezTo>
                <a:cubicBezTo>
                  <a:pt x="2817660" y="523350"/>
                  <a:pt x="498413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General Motors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8" name="Picture 8" descr="Coca Cola Transparent PNG, Coca Cola Logo, Bottles Images Free Download -  Free Transparent PNG Logos">
            <a:extLst>
              <a:ext uri="{FF2B5EF4-FFF2-40B4-BE49-F238E27FC236}">
                <a16:creationId xmlns:a16="http://schemas.microsoft.com/office/drawing/2014/main" id="{71FFD3B5-039B-D2F7-D65F-7BBEC168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2" y="1858341"/>
            <a:ext cx="2539170" cy="8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BM Logo Transparent PNG, IBM Emblem Free Download - Free Transparent PNG  Logos">
            <a:extLst>
              <a:ext uri="{FF2B5EF4-FFF2-40B4-BE49-F238E27FC236}">
                <a16:creationId xmlns:a16="http://schemas.microsoft.com/office/drawing/2014/main" id="{6B101179-D6AA-5F2E-C4D4-397C045E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14" y="1190433"/>
            <a:ext cx="3149317" cy="23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ntel Logo transparent PNG - StickPNG">
            <a:extLst>
              <a:ext uri="{FF2B5EF4-FFF2-40B4-BE49-F238E27FC236}">
                <a16:creationId xmlns:a16="http://schemas.microsoft.com/office/drawing/2014/main" id="{798F8135-BA84-C6D4-2113-522F065F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71" y="1165321"/>
            <a:ext cx="2494094" cy="164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8">
            <a:extLst>
              <a:ext uri="{FF2B5EF4-FFF2-40B4-BE49-F238E27FC236}">
                <a16:creationId xmlns:a16="http://schemas.microsoft.com/office/drawing/2014/main" id="{11713C17-3966-496B-1DEE-02B537E6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48" y="4922455"/>
            <a:ext cx="2656345" cy="5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CAD4DF20-245E-1AEE-A195-6889FBA0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72" y="4944225"/>
            <a:ext cx="3395986" cy="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2366339-D9C4-949A-2308-7F06488477F0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Dow Jones Industrial Average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3BE075-BB89-5F38-EEC6-781F924F8F89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5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90B10-DF45-4935-6D52-AA6A4CED9EC4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1896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B95C10-B2D2-F901-D8C0-BBBA1FCB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97280"/>
            <a:ext cx="9144000" cy="441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9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2366339-D9C4-949A-2308-7F06488477F0}"/>
              </a:ext>
            </a:extLst>
          </p:cNvPr>
          <p:cNvSpPr/>
          <p:nvPr/>
        </p:nvSpPr>
        <p:spPr>
          <a:xfrm>
            <a:off x="10054780" y="2808524"/>
            <a:ext cx="1947970" cy="1112641"/>
          </a:xfrm>
          <a:custGeom>
            <a:avLst/>
            <a:gdLst>
              <a:gd name="connsiteX0" fmla="*/ 185444 w 1947970"/>
              <a:gd name="connsiteY0" fmla="*/ 0 h 1112641"/>
              <a:gd name="connsiteX1" fmla="*/ 1947970 w 1947970"/>
              <a:gd name="connsiteY1" fmla="*/ 0 h 1112641"/>
              <a:gd name="connsiteX2" fmla="*/ 1947970 w 1947970"/>
              <a:gd name="connsiteY2" fmla="*/ 0 h 1112641"/>
              <a:gd name="connsiteX3" fmla="*/ 1947970 w 1947970"/>
              <a:gd name="connsiteY3" fmla="*/ 927197 h 1112641"/>
              <a:gd name="connsiteX4" fmla="*/ 1762526 w 1947970"/>
              <a:gd name="connsiteY4" fmla="*/ 1112641 h 1112641"/>
              <a:gd name="connsiteX5" fmla="*/ 0 w 1947970"/>
              <a:gd name="connsiteY5" fmla="*/ 1112641 h 1112641"/>
              <a:gd name="connsiteX6" fmla="*/ 0 w 1947970"/>
              <a:gd name="connsiteY6" fmla="*/ 1112641 h 1112641"/>
              <a:gd name="connsiteX7" fmla="*/ 0 w 1947970"/>
              <a:gd name="connsiteY7" fmla="*/ 185444 h 1112641"/>
              <a:gd name="connsiteX8" fmla="*/ 185444 w 1947970"/>
              <a:gd name="connsiteY8" fmla="*/ 0 h 11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70" h="1112641" fill="none" extrusionOk="0">
                <a:moveTo>
                  <a:pt x="185444" y="0"/>
                </a:moveTo>
                <a:cubicBezTo>
                  <a:pt x="583559" y="77352"/>
                  <a:pt x="1287910" y="101872"/>
                  <a:pt x="1947970" y="0"/>
                </a:cubicBezTo>
                <a:lnTo>
                  <a:pt x="1947970" y="0"/>
                </a:lnTo>
                <a:cubicBezTo>
                  <a:pt x="1905006" y="452512"/>
                  <a:pt x="1939121" y="522193"/>
                  <a:pt x="1947970" y="927197"/>
                </a:cubicBezTo>
                <a:cubicBezTo>
                  <a:pt x="1950098" y="1014874"/>
                  <a:pt x="1856502" y="1103022"/>
                  <a:pt x="1762526" y="1112641"/>
                </a:cubicBezTo>
                <a:cubicBezTo>
                  <a:pt x="1277730" y="1199945"/>
                  <a:pt x="475017" y="1165082"/>
                  <a:pt x="0" y="1112641"/>
                </a:cubicBezTo>
                <a:lnTo>
                  <a:pt x="0" y="1112641"/>
                </a:lnTo>
                <a:cubicBezTo>
                  <a:pt x="-13444" y="743528"/>
                  <a:pt x="50657" y="623757"/>
                  <a:pt x="0" y="185444"/>
                </a:cubicBezTo>
                <a:cubicBezTo>
                  <a:pt x="8082" y="81103"/>
                  <a:pt x="71393" y="-11867"/>
                  <a:pt x="185444" y="0"/>
                </a:cubicBezTo>
                <a:close/>
              </a:path>
              <a:path w="1947970" h="1112641" stroke="0" extrusionOk="0">
                <a:moveTo>
                  <a:pt x="185444" y="0"/>
                </a:moveTo>
                <a:cubicBezTo>
                  <a:pt x="410693" y="53388"/>
                  <a:pt x="1641042" y="-75903"/>
                  <a:pt x="1947970" y="0"/>
                </a:cubicBezTo>
                <a:lnTo>
                  <a:pt x="1947970" y="0"/>
                </a:lnTo>
                <a:cubicBezTo>
                  <a:pt x="1910077" y="452804"/>
                  <a:pt x="1883169" y="496450"/>
                  <a:pt x="1947970" y="927197"/>
                </a:cubicBezTo>
                <a:cubicBezTo>
                  <a:pt x="1947422" y="1019484"/>
                  <a:pt x="1850326" y="1124422"/>
                  <a:pt x="1762526" y="1112641"/>
                </a:cubicBezTo>
                <a:cubicBezTo>
                  <a:pt x="1342774" y="1170086"/>
                  <a:pt x="179313" y="1026714"/>
                  <a:pt x="0" y="1112641"/>
                </a:cubicBezTo>
                <a:lnTo>
                  <a:pt x="0" y="1112641"/>
                </a:lnTo>
                <a:cubicBezTo>
                  <a:pt x="80445" y="962536"/>
                  <a:pt x="623" y="350286"/>
                  <a:pt x="0" y="185444"/>
                </a:cubicBezTo>
                <a:cubicBezTo>
                  <a:pt x="-7376" y="100766"/>
                  <a:pt x="93851" y="13421"/>
                  <a:pt x="185444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Dow Jones </a:t>
            </a:r>
            <a:r>
              <a:rPr lang="en-US" sz="1400" i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Transportation</a:t>
            </a:r>
            <a:r>
              <a:rPr lang="en-US" sz="1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Average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3BE075-BB89-5F38-EEC6-781F924F8F89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5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90B10-DF45-4935-6D52-AA6A4CED9EC4}"/>
              </a:ext>
            </a:extLst>
          </p:cNvPr>
          <p:cNvSpPr/>
          <p:nvPr/>
        </p:nvSpPr>
        <p:spPr>
          <a:xfrm>
            <a:off x="10054780" y="3892701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1896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B0142-4ACD-C892-48E7-57EBF73C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9" y="939012"/>
            <a:ext cx="9451274" cy="455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8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1075509" y="1373646"/>
            <a:ext cx="8928154" cy="1273760"/>
          </a:xfrm>
          <a:custGeom>
            <a:avLst/>
            <a:gdLst>
              <a:gd name="connsiteX0" fmla="*/ 212298 w 8928154"/>
              <a:gd name="connsiteY0" fmla="*/ 0 h 1273760"/>
              <a:gd name="connsiteX1" fmla="*/ 880514 w 8928154"/>
              <a:gd name="connsiteY1" fmla="*/ 0 h 1273760"/>
              <a:gd name="connsiteX2" fmla="*/ 1287254 w 8928154"/>
              <a:gd name="connsiteY2" fmla="*/ 0 h 1273760"/>
              <a:gd name="connsiteX3" fmla="*/ 1693994 w 8928154"/>
              <a:gd name="connsiteY3" fmla="*/ 0 h 1273760"/>
              <a:gd name="connsiteX4" fmla="*/ 2187892 w 8928154"/>
              <a:gd name="connsiteY4" fmla="*/ 0 h 1273760"/>
              <a:gd name="connsiteX5" fmla="*/ 2856108 w 8928154"/>
              <a:gd name="connsiteY5" fmla="*/ 0 h 1273760"/>
              <a:gd name="connsiteX6" fmla="*/ 3350006 w 8928154"/>
              <a:gd name="connsiteY6" fmla="*/ 0 h 1273760"/>
              <a:gd name="connsiteX7" fmla="*/ 4018222 w 8928154"/>
              <a:gd name="connsiteY7" fmla="*/ 0 h 1273760"/>
              <a:gd name="connsiteX8" fmla="*/ 4599279 w 8928154"/>
              <a:gd name="connsiteY8" fmla="*/ 0 h 1273760"/>
              <a:gd name="connsiteX9" fmla="*/ 5180336 w 8928154"/>
              <a:gd name="connsiteY9" fmla="*/ 0 h 1273760"/>
              <a:gd name="connsiteX10" fmla="*/ 5848552 w 8928154"/>
              <a:gd name="connsiteY10" fmla="*/ 0 h 1273760"/>
              <a:gd name="connsiteX11" fmla="*/ 6168133 w 8928154"/>
              <a:gd name="connsiteY11" fmla="*/ 0 h 1273760"/>
              <a:gd name="connsiteX12" fmla="*/ 6662031 w 8928154"/>
              <a:gd name="connsiteY12" fmla="*/ 0 h 1273760"/>
              <a:gd name="connsiteX13" fmla="*/ 7068771 w 8928154"/>
              <a:gd name="connsiteY13" fmla="*/ 0 h 1273760"/>
              <a:gd name="connsiteX14" fmla="*/ 7649828 w 8928154"/>
              <a:gd name="connsiteY14" fmla="*/ 0 h 1273760"/>
              <a:gd name="connsiteX15" fmla="*/ 8230886 w 8928154"/>
              <a:gd name="connsiteY15" fmla="*/ 0 h 1273760"/>
              <a:gd name="connsiteX16" fmla="*/ 8928154 w 8928154"/>
              <a:gd name="connsiteY16" fmla="*/ 0 h 1273760"/>
              <a:gd name="connsiteX17" fmla="*/ 8928154 w 8928154"/>
              <a:gd name="connsiteY17" fmla="*/ 0 h 1273760"/>
              <a:gd name="connsiteX18" fmla="*/ 8928154 w 8928154"/>
              <a:gd name="connsiteY18" fmla="*/ 530731 h 1273760"/>
              <a:gd name="connsiteX19" fmla="*/ 8928154 w 8928154"/>
              <a:gd name="connsiteY19" fmla="*/ 1061462 h 1273760"/>
              <a:gd name="connsiteX20" fmla="*/ 8715856 w 8928154"/>
              <a:gd name="connsiteY20" fmla="*/ 1273760 h 1273760"/>
              <a:gd name="connsiteX21" fmla="*/ 7960482 w 8928154"/>
              <a:gd name="connsiteY21" fmla="*/ 1273760 h 1273760"/>
              <a:gd name="connsiteX22" fmla="*/ 7466583 w 8928154"/>
              <a:gd name="connsiteY22" fmla="*/ 1273760 h 1273760"/>
              <a:gd name="connsiteX23" fmla="*/ 7147002 w 8928154"/>
              <a:gd name="connsiteY23" fmla="*/ 1273760 h 1273760"/>
              <a:gd name="connsiteX24" fmla="*/ 6740262 w 8928154"/>
              <a:gd name="connsiteY24" fmla="*/ 1273760 h 1273760"/>
              <a:gd name="connsiteX25" fmla="*/ 6072046 w 8928154"/>
              <a:gd name="connsiteY25" fmla="*/ 1273760 h 1273760"/>
              <a:gd name="connsiteX26" fmla="*/ 5316672 w 8928154"/>
              <a:gd name="connsiteY26" fmla="*/ 1273760 h 1273760"/>
              <a:gd name="connsiteX27" fmla="*/ 4909932 w 8928154"/>
              <a:gd name="connsiteY27" fmla="*/ 1273760 h 1273760"/>
              <a:gd name="connsiteX28" fmla="*/ 4503192 w 8928154"/>
              <a:gd name="connsiteY28" fmla="*/ 1273760 h 1273760"/>
              <a:gd name="connsiteX29" fmla="*/ 4183611 w 8928154"/>
              <a:gd name="connsiteY29" fmla="*/ 1273760 h 1273760"/>
              <a:gd name="connsiteX30" fmla="*/ 3515395 w 8928154"/>
              <a:gd name="connsiteY30" fmla="*/ 1273760 h 1273760"/>
              <a:gd name="connsiteX31" fmla="*/ 3195814 w 8928154"/>
              <a:gd name="connsiteY31" fmla="*/ 1273760 h 1273760"/>
              <a:gd name="connsiteX32" fmla="*/ 2614757 w 8928154"/>
              <a:gd name="connsiteY32" fmla="*/ 1273760 h 1273760"/>
              <a:gd name="connsiteX33" fmla="*/ 1946541 w 8928154"/>
              <a:gd name="connsiteY33" fmla="*/ 1273760 h 1273760"/>
              <a:gd name="connsiteX34" fmla="*/ 1539801 w 8928154"/>
              <a:gd name="connsiteY34" fmla="*/ 1273760 h 1273760"/>
              <a:gd name="connsiteX35" fmla="*/ 784427 w 8928154"/>
              <a:gd name="connsiteY35" fmla="*/ 1273760 h 1273760"/>
              <a:gd name="connsiteX36" fmla="*/ 0 w 8928154"/>
              <a:gd name="connsiteY36" fmla="*/ 1273760 h 1273760"/>
              <a:gd name="connsiteX37" fmla="*/ 0 w 8928154"/>
              <a:gd name="connsiteY37" fmla="*/ 1273760 h 1273760"/>
              <a:gd name="connsiteX38" fmla="*/ 0 w 8928154"/>
              <a:gd name="connsiteY38" fmla="*/ 753644 h 1273760"/>
              <a:gd name="connsiteX39" fmla="*/ 0 w 8928154"/>
              <a:gd name="connsiteY39" fmla="*/ 212298 h 1273760"/>
              <a:gd name="connsiteX40" fmla="*/ 212298 w 8928154"/>
              <a:gd name="connsiteY40" fmla="*/ 0 h 127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28154" h="1273760" fill="none" extrusionOk="0">
                <a:moveTo>
                  <a:pt x="212298" y="0"/>
                </a:moveTo>
                <a:cubicBezTo>
                  <a:pt x="530772" y="-15599"/>
                  <a:pt x="698238" y="71977"/>
                  <a:pt x="880514" y="0"/>
                </a:cubicBezTo>
                <a:cubicBezTo>
                  <a:pt x="1062790" y="-71977"/>
                  <a:pt x="1177700" y="18814"/>
                  <a:pt x="1287254" y="0"/>
                </a:cubicBezTo>
                <a:cubicBezTo>
                  <a:pt x="1396808" y="-18814"/>
                  <a:pt x="1536672" y="38456"/>
                  <a:pt x="1693994" y="0"/>
                </a:cubicBezTo>
                <a:cubicBezTo>
                  <a:pt x="1851316" y="-38456"/>
                  <a:pt x="1990818" y="56283"/>
                  <a:pt x="2187892" y="0"/>
                </a:cubicBezTo>
                <a:cubicBezTo>
                  <a:pt x="2384966" y="-56283"/>
                  <a:pt x="2667673" y="37048"/>
                  <a:pt x="2856108" y="0"/>
                </a:cubicBezTo>
                <a:cubicBezTo>
                  <a:pt x="3044543" y="-37048"/>
                  <a:pt x="3149180" y="16208"/>
                  <a:pt x="3350006" y="0"/>
                </a:cubicBezTo>
                <a:cubicBezTo>
                  <a:pt x="3550832" y="-16208"/>
                  <a:pt x="3810510" y="4582"/>
                  <a:pt x="4018222" y="0"/>
                </a:cubicBezTo>
                <a:cubicBezTo>
                  <a:pt x="4225934" y="-4582"/>
                  <a:pt x="4406945" y="69432"/>
                  <a:pt x="4599279" y="0"/>
                </a:cubicBezTo>
                <a:cubicBezTo>
                  <a:pt x="4791613" y="-69432"/>
                  <a:pt x="5012572" y="4319"/>
                  <a:pt x="5180336" y="0"/>
                </a:cubicBezTo>
                <a:cubicBezTo>
                  <a:pt x="5348100" y="-4319"/>
                  <a:pt x="5582966" y="1541"/>
                  <a:pt x="5848552" y="0"/>
                </a:cubicBezTo>
                <a:cubicBezTo>
                  <a:pt x="6114138" y="-1541"/>
                  <a:pt x="6041503" y="6636"/>
                  <a:pt x="6168133" y="0"/>
                </a:cubicBezTo>
                <a:cubicBezTo>
                  <a:pt x="6294763" y="-6636"/>
                  <a:pt x="6464843" y="13023"/>
                  <a:pt x="6662031" y="0"/>
                </a:cubicBezTo>
                <a:cubicBezTo>
                  <a:pt x="6859219" y="-13023"/>
                  <a:pt x="6896938" y="5345"/>
                  <a:pt x="7068771" y="0"/>
                </a:cubicBezTo>
                <a:cubicBezTo>
                  <a:pt x="7240604" y="-5345"/>
                  <a:pt x="7429579" y="4052"/>
                  <a:pt x="7649828" y="0"/>
                </a:cubicBezTo>
                <a:cubicBezTo>
                  <a:pt x="7870077" y="-4052"/>
                  <a:pt x="8057867" y="46166"/>
                  <a:pt x="8230886" y="0"/>
                </a:cubicBezTo>
                <a:cubicBezTo>
                  <a:pt x="8403905" y="-46166"/>
                  <a:pt x="8686858" y="59533"/>
                  <a:pt x="8928154" y="0"/>
                </a:cubicBezTo>
                <a:lnTo>
                  <a:pt x="8928154" y="0"/>
                </a:lnTo>
                <a:cubicBezTo>
                  <a:pt x="8950155" y="251135"/>
                  <a:pt x="8884249" y="384594"/>
                  <a:pt x="8928154" y="530731"/>
                </a:cubicBezTo>
                <a:cubicBezTo>
                  <a:pt x="8972059" y="676868"/>
                  <a:pt x="8897956" y="836669"/>
                  <a:pt x="8928154" y="1061462"/>
                </a:cubicBezTo>
                <a:cubicBezTo>
                  <a:pt x="8926254" y="1175185"/>
                  <a:pt x="8823158" y="1284232"/>
                  <a:pt x="8715856" y="1273760"/>
                </a:cubicBezTo>
                <a:cubicBezTo>
                  <a:pt x="8484714" y="1318207"/>
                  <a:pt x="8274139" y="1249735"/>
                  <a:pt x="7960482" y="1273760"/>
                </a:cubicBezTo>
                <a:cubicBezTo>
                  <a:pt x="7646825" y="1297785"/>
                  <a:pt x="7566726" y="1268509"/>
                  <a:pt x="7466583" y="1273760"/>
                </a:cubicBezTo>
                <a:cubicBezTo>
                  <a:pt x="7366440" y="1279011"/>
                  <a:pt x="7229038" y="1251818"/>
                  <a:pt x="7147002" y="1273760"/>
                </a:cubicBezTo>
                <a:cubicBezTo>
                  <a:pt x="7064966" y="1295702"/>
                  <a:pt x="6887950" y="1273474"/>
                  <a:pt x="6740262" y="1273760"/>
                </a:cubicBezTo>
                <a:cubicBezTo>
                  <a:pt x="6592574" y="1274046"/>
                  <a:pt x="6224277" y="1259302"/>
                  <a:pt x="6072046" y="1273760"/>
                </a:cubicBezTo>
                <a:cubicBezTo>
                  <a:pt x="5919815" y="1288218"/>
                  <a:pt x="5521681" y="1273017"/>
                  <a:pt x="5316672" y="1273760"/>
                </a:cubicBezTo>
                <a:cubicBezTo>
                  <a:pt x="5111663" y="1274503"/>
                  <a:pt x="5112243" y="1270047"/>
                  <a:pt x="4909932" y="1273760"/>
                </a:cubicBezTo>
                <a:cubicBezTo>
                  <a:pt x="4707621" y="1277473"/>
                  <a:pt x="4682509" y="1260365"/>
                  <a:pt x="4503192" y="1273760"/>
                </a:cubicBezTo>
                <a:cubicBezTo>
                  <a:pt x="4323875" y="1287155"/>
                  <a:pt x="4253809" y="1254252"/>
                  <a:pt x="4183611" y="1273760"/>
                </a:cubicBezTo>
                <a:cubicBezTo>
                  <a:pt x="4113413" y="1293268"/>
                  <a:pt x="3773381" y="1211082"/>
                  <a:pt x="3515395" y="1273760"/>
                </a:cubicBezTo>
                <a:cubicBezTo>
                  <a:pt x="3257409" y="1336438"/>
                  <a:pt x="3300522" y="1248333"/>
                  <a:pt x="3195814" y="1273760"/>
                </a:cubicBezTo>
                <a:cubicBezTo>
                  <a:pt x="3091106" y="1299187"/>
                  <a:pt x="2832647" y="1213517"/>
                  <a:pt x="2614757" y="1273760"/>
                </a:cubicBezTo>
                <a:cubicBezTo>
                  <a:pt x="2396867" y="1334003"/>
                  <a:pt x="2134636" y="1212200"/>
                  <a:pt x="1946541" y="1273760"/>
                </a:cubicBezTo>
                <a:cubicBezTo>
                  <a:pt x="1758446" y="1335320"/>
                  <a:pt x="1739993" y="1247674"/>
                  <a:pt x="1539801" y="1273760"/>
                </a:cubicBezTo>
                <a:cubicBezTo>
                  <a:pt x="1339609" y="1299846"/>
                  <a:pt x="949625" y="1247877"/>
                  <a:pt x="784427" y="1273760"/>
                </a:cubicBezTo>
                <a:cubicBezTo>
                  <a:pt x="619229" y="1299643"/>
                  <a:pt x="320127" y="1187777"/>
                  <a:pt x="0" y="1273760"/>
                </a:cubicBezTo>
                <a:lnTo>
                  <a:pt x="0" y="1273760"/>
                </a:lnTo>
                <a:cubicBezTo>
                  <a:pt x="-54002" y="1025194"/>
                  <a:pt x="59289" y="917003"/>
                  <a:pt x="0" y="753644"/>
                </a:cubicBezTo>
                <a:cubicBezTo>
                  <a:pt x="-59289" y="590285"/>
                  <a:pt x="30913" y="406694"/>
                  <a:pt x="0" y="212298"/>
                </a:cubicBezTo>
                <a:cubicBezTo>
                  <a:pt x="-6113" y="117728"/>
                  <a:pt x="94681" y="-32498"/>
                  <a:pt x="212298" y="0"/>
                </a:cubicBezTo>
                <a:close/>
              </a:path>
              <a:path w="8928154" h="1273760" stroke="0" extrusionOk="0">
                <a:moveTo>
                  <a:pt x="212298" y="0"/>
                </a:moveTo>
                <a:cubicBezTo>
                  <a:pt x="460672" y="-40435"/>
                  <a:pt x="746073" y="42353"/>
                  <a:pt x="880514" y="0"/>
                </a:cubicBezTo>
                <a:cubicBezTo>
                  <a:pt x="1014955" y="-42353"/>
                  <a:pt x="1110034" y="3496"/>
                  <a:pt x="1287254" y="0"/>
                </a:cubicBezTo>
                <a:cubicBezTo>
                  <a:pt x="1464474" y="-3496"/>
                  <a:pt x="1521372" y="16060"/>
                  <a:pt x="1606835" y="0"/>
                </a:cubicBezTo>
                <a:cubicBezTo>
                  <a:pt x="1692298" y="-16060"/>
                  <a:pt x="1931261" y="20828"/>
                  <a:pt x="2013575" y="0"/>
                </a:cubicBezTo>
                <a:cubicBezTo>
                  <a:pt x="2095889" y="-20828"/>
                  <a:pt x="2298790" y="8298"/>
                  <a:pt x="2420315" y="0"/>
                </a:cubicBezTo>
                <a:cubicBezTo>
                  <a:pt x="2541840" y="-8298"/>
                  <a:pt x="2668375" y="55179"/>
                  <a:pt x="2914213" y="0"/>
                </a:cubicBezTo>
                <a:cubicBezTo>
                  <a:pt x="3160051" y="-55179"/>
                  <a:pt x="3203628" y="52262"/>
                  <a:pt x="3408112" y="0"/>
                </a:cubicBezTo>
                <a:cubicBezTo>
                  <a:pt x="3612596" y="-52262"/>
                  <a:pt x="3729789" y="47050"/>
                  <a:pt x="3989169" y="0"/>
                </a:cubicBezTo>
                <a:cubicBezTo>
                  <a:pt x="4248549" y="-47050"/>
                  <a:pt x="4325597" y="58439"/>
                  <a:pt x="4570226" y="0"/>
                </a:cubicBezTo>
                <a:cubicBezTo>
                  <a:pt x="4814855" y="-58439"/>
                  <a:pt x="4949267" y="17005"/>
                  <a:pt x="5064125" y="0"/>
                </a:cubicBezTo>
                <a:cubicBezTo>
                  <a:pt x="5178983" y="-17005"/>
                  <a:pt x="5235961" y="19488"/>
                  <a:pt x="5383706" y="0"/>
                </a:cubicBezTo>
                <a:cubicBezTo>
                  <a:pt x="5531451" y="-19488"/>
                  <a:pt x="5846646" y="16334"/>
                  <a:pt x="5964763" y="0"/>
                </a:cubicBezTo>
                <a:cubicBezTo>
                  <a:pt x="6082880" y="-16334"/>
                  <a:pt x="6336024" y="32305"/>
                  <a:pt x="6632979" y="0"/>
                </a:cubicBezTo>
                <a:cubicBezTo>
                  <a:pt x="6929934" y="-32305"/>
                  <a:pt x="7071642" y="48024"/>
                  <a:pt x="7388353" y="0"/>
                </a:cubicBezTo>
                <a:cubicBezTo>
                  <a:pt x="7705064" y="-48024"/>
                  <a:pt x="7683947" y="27960"/>
                  <a:pt x="7795093" y="0"/>
                </a:cubicBezTo>
                <a:cubicBezTo>
                  <a:pt x="7906239" y="-27960"/>
                  <a:pt x="7969343" y="9283"/>
                  <a:pt x="8114674" y="0"/>
                </a:cubicBezTo>
                <a:cubicBezTo>
                  <a:pt x="8260005" y="-9283"/>
                  <a:pt x="8647536" y="34439"/>
                  <a:pt x="8928154" y="0"/>
                </a:cubicBezTo>
                <a:lnTo>
                  <a:pt x="8928154" y="0"/>
                </a:lnTo>
                <a:cubicBezTo>
                  <a:pt x="8941742" y="121991"/>
                  <a:pt x="8873461" y="385332"/>
                  <a:pt x="8928154" y="498887"/>
                </a:cubicBezTo>
                <a:cubicBezTo>
                  <a:pt x="8982847" y="612442"/>
                  <a:pt x="8922881" y="790159"/>
                  <a:pt x="8928154" y="1061462"/>
                </a:cubicBezTo>
                <a:cubicBezTo>
                  <a:pt x="8926740" y="1154584"/>
                  <a:pt x="8805524" y="1270397"/>
                  <a:pt x="8715856" y="1273760"/>
                </a:cubicBezTo>
                <a:cubicBezTo>
                  <a:pt x="8631906" y="1297909"/>
                  <a:pt x="8520922" y="1240602"/>
                  <a:pt x="8396275" y="1273760"/>
                </a:cubicBezTo>
                <a:cubicBezTo>
                  <a:pt x="8271628" y="1306918"/>
                  <a:pt x="8078037" y="1239843"/>
                  <a:pt x="7989535" y="1273760"/>
                </a:cubicBezTo>
                <a:cubicBezTo>
                  <a:pt x="7901033" y="1307677"/>
                  <a:pt x="7685090" y="1238060"/>
                  <a:pt x="7582795" y="1273760"/>
                </a:cubicBezTo>
                <a:cubicBezTo>
                  <a:pt x="7480500" y="1309460"/>
                  <a:pt x="7065323" y="1217474"/>
                  <a:pt x="6827421" y="1273760"/>
                </a:cubicBezTo>
                <a:cubicBezTo>
                  <a:pt x="6589519" y="1330046"/>
                  <a:pt x="6572196" y="1268184"/>
                  <a:pt x="6420681" y="1273760"/>
                </a:cubicBezTo>
                <a:cubicBezTo>
                  <a:pt x="6269166" y="1279336"/>
                  <a:pt x="5976715" y="1231431"/>
                  <a:pt x="5665306" y="1273760"/>
                </a:cubicBezTo>
                <a:cubicBezTo>
                  <a:pt x="5353897" y="1316089"/>
                  <a:pt x="5097298" y="1212559"/>
                  <a:pt x="4909932" y="1273760"/>
                </a:cubicBezTo>
                <a:cubicBezTo>
                  <a:pt x="4722566" y="1334961"/>
                  <a:pt x="4454578" y="1225670"/>
                  <a:pt x="4328875" y="1273760"/>
                </a:cubicBezTo>
                <a:cubicBezTo>
                  <a:pt x="4203172" y="1321850"/>
                  <a:pt x="3918832" y="1208177"/>
                  <a:pt x="3660660" y="1273760"/>
                </a:cubicBezTo>
                <a:cubicBezTo>
                  <a:pt x="3402489" y="1339343"/>
                  <a:pt x="3359944" y="1233049"/>
                  <a:pt x="3253920" y="1273760"/>
                </a:cubicBezTo>
                <a:cubicBezTo>
                  <a:pt x="3147896" y="1314471"/>
                  <a:pt x="2892517" y="1240184"/>
                  <a:pt x="2672863" y="1273760"/>
                </a:cubicBezTo>
                <a:cubicBezTo>
                  <a:pt x="2453209" y="1307336"/>
                  <a:pt x="2310528" y="1230189"/>
                  <a:pt x="2004647" y="1273760"/>
                </a:cubicBezTo>
                <a:cubicBezTo>
                  <a:pt x="1698766" y="1317331"/>
                  <a:pt x="1605491" y="1213873"/>
                  <a:pt x="1336431" y="1273760"/>
                </a:cubicBezTo>
                <a:cubicBezTo>
                  <a:pt x="1067371" y="1333647"/>
                  <a:pt x="1095054" y="1239611"/>
                  <a:pt x="1016850" y="1273760"/>
                </a:cubicBezTo>
                <a:cubicBezTo>
                  <a:pt x="938646" y="1307909"/>
                  <a:pt x="795118" y="1256465"/>
                  <a:pt x="610110" y="1273760"/>
                </a:cubicBezTo>
                <a:cubicBezTo>
                  <a:pt x="425102" y="1291055"/>
                  <a:pt x="169032" y="1225860"/>
                  <a:pt x="0" y="1273760"/>
                </a:cubicBezTo>
                <a:lnTo>
                  <a:pt x="0" y="1273760"/>
                </a:lnTo>
                <a:cubicBezTo>
                  <a:pt x="-35934" y="1156657"/>
                  <a:pt x="41807" y="1014897"/>
                  <a:pt x="0" y="764258"/>
                </a:cubicBezTo>
                <a:cubicBezTo>
                  <a:pt x="-41807" y="513619"/>
                  <a:pt x="55303" y="444066"/>
                  <a:pt x="0" y="212298"/>
                </a:cubicBezTo>
                <a:cubicBezTo>
                  <a:pt x="6618" y="119637"/>
                  <a:pt x="91551" y="8918"/>
                  <a:pt x="212298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واحد من أكبر المؤشرات الأمريكية. تم حسابه لأول مرة في عام 1985. </a:t>
            </a:r>
            <a:r>
              <a:rPr lang="ar-EG" sz="1600" dirty="0">
                <a:ln/>
                <a:solidFill>
                  <a:srgbClr val="FF0000"/>
                </a:solidFill>
              </a:rPr>
              <a:t>يتضمن المؤشر 103 سهم من 100 شركة </a:t>
            </a:r>
            <a:r>
              <a:rPr lang="ar-EG" sz="1600" dirty="0">
                <a:ln/>
                <a:solidFill>
                  <a:srgbClr val="00B050"/>
                </a:solidFill>
              </a:rPr>
              <a:t>أمريكية متوسطة وكبيرة ذات تقنية عالية يتم تداولها في نظام سوق بورصة ناسداك. يشتمل على شركات حيازات </a:t>
            </a:r>
            <a:r>
              <a:rPr lang="ar-EG" sz="1600" dirty="0">
                <a:ln/>
                <a:solidFill>
                  <a:srgbClr val="FF0000"/>
                </a:solidFill>
              </a:rPr>
              <a:t>الإنترنت</a:t>
            </a:r>
            <a:r>
              <a:rPr lang="ar-EG" sz="1600" dirty="0">
                <a:ln/>
                <a:solidFill>
                  <a:srgbClr val="00B050"/>
                </a:solidFill>
              </a:rPr>
              <a:t> </a:t>
            </a:r>
            <a:r>
              <a:rPr lang="ar-EG" sz="1600" dirty="0">
                <a:ln/>
                <a:solidFill>
                  <a:srgbClr val="00B0F0"/>
                </a:solidFill>
              </a:rPr>
              <a:t>والإلكترونيات</a:t>
            </a:r>
            <a:r>
              <a:rPr lang="ar-EG" sz="1600" dirty="0">
                <a:ln/>
                <a:solidFill>
                  <a:srgbClr val="00B050"/>
                </a:solidFill>
              </a:rPr>
              <a:t> </a:t>
            </a:r>
            <a:r>
              <a:rPr lang="ar-EG" sz="1600" dirty="0">
                <a:ln/>
                <a:solidFill>
                  <a:srgbClr val="FF0000"/>
                </a:solidFill>
              </a:rPr>
              <a:t>ومصنعي البرامج</a:t>
            </a:r>
            <a:r>
              <a:rPr lang="ar-EG" sz="1600" dirty="0">
                <a:ln/>
                <a:solidFill>
                  <a:srgbClr val="00B050"/>
                </a:solidFill>
              </a:rPr>
              <a:t>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NASDAQ-100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5.737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4084E708-73BB-6609-DE21-97FA274D94EB}"/>
              </a:ext>
            </a:extLst>
          </p:cNvPr>
          <p:cNvSpPr/>
          <p:nvPr/>
        </p:nvSpPr>
        <p:spPr>
          <a:xfrm>
            <a:off x="1075509" y="2936835"/>
            <a:ext cx="8928154" cy="1273760"/>
          </a:xfrm>
          <a:custGeom>
            <a:avLst/>
            <a:gdLst>
              <a:gd name="connsiteX0" fmla="*/ 212298 w 8928154"/>
              <a:gd name="connsiteY0" fmla="*/ 0 h 1273760"/>
              <a:gd name="connsiteX1" fmla="*/ 880514 w 8928154"/>
              <a:gd name="connsiteY1" fmla="*/ 0 h 1273760"/>
              <a:gd name="connsiteX2" fmla="*/ 1287254 w 8928154"/>
              <a:gd name="connsiteY2" fmla="*/ 0 h 1273760"/>
              <a:gd name="connsiteX3" fmla="*/ 1693994 w 8928154"/>
              <a:gd name="connsiteY3" fmla="*/ 0 h 1273760"/>
              <a:gd name="connsiteX4" fmla="*/ 2187892 w 8928154"/>
              <a:gd name="connsiteY4" fmla="*/ 0 h 1273760"/>
              <a:gd name="connsiteX5" fmla="*/ 2856108 w 8928154"/>
              <a:gd name="connsiteY5" fmla="*/ 0 h 1273760"/>
              <a:gd name="connsiteX6" fmla="*/ 3350006 w 8928154"/>
              <a:gd name="connsiteY6" fmla="*/ 0 h 1273760"/>
              <a:gd name="connsiteX7" fmla="*/ 4018222 w 8928154"/>
              <a:gd name="connsiteY7" fmla="*/ 0 h 1273760"/>
              <a:gd name="connsiteX8" fmla="*/ 4599279 w 8928154"/>
              <a:gd name="connsiteY8" fmla="*/ 0 h 1273760"/>
              <a:gd name="connsiteX9" fmla="*/ 5180336 w 8928154"/>
              <a:gd name="connsiteY9" fmla="*/ 0 h 1273760"/>
              <a:gd name="connsiteX10" fmla="*/ 5848552 w 8928154"/>
              <a:gd name="connsiteY10" fmla="*/ 0 h 1273760"/>
              <a:gd name="connsiteX11" fmla="*/ 6168133 w 8928154"/>
              <a:gd name="connsiteY11" fmla="*/ 0 h 1273760"/>
              <a:gd name="connsiteX12" fmla="*/ 6662031 w 8928154"/>
              <a:gd name="connsiteY12" fmla="*/ 0 h 1273760"/>
              <a:gd name="connsiteX13" fmla="*/ 7068771 w 8928154"/>
              <a:gd name="connsiteY13" fmla="*/ 0 h 1273760"/>
              <a:gd name="connsiteX14" fmla="*/ 7649828 w 8928154"/>
              <a:gd name="connsiteY14" fmla="*/ 0 h 1273760"/>
              <a:gd name="connsiteX15" fmla="*/ 8230886 w 8928154"/>
              <a:gd name="connsiteY15" fmla="*/ 0 h 1273760"/>
              <a:gd name="connsiteX16" fmla="*/ 8928154 w 8928154"/>
              <a:gd name="connsiteY16" fmla="*/ 0 h 1273760"/>
              <a:gd name="connsiteX17" fmla="*/ 8928154 w 8928154"/>
              <a:gd name="connsiteY17" fmla="*/ 0 h 1273760"/>
              <a:gd name="connsiteX18" fmla="*/ 8928154 w 8928154"/>
              <a:gd name="connsiteY18" fmla="*/ 530731 h 1273760"/>
              <a:gd name="connsiteX19" fmla="*/ 8928154 w 8928154"/>
              <a:gd name="connsiteY19" fmla="*/ 1061462 h 1273760"/>
              <a:gd name="connsiteX20" fmla="*/ 8715856 w 8928154"/>
              <a:gd name="connsiteY20" fmla="*/ 1273760 h 1273760"/>
              <a:gd name="connsiteX21" fmla="*/ 7960482 w 8928154"/>
              <a:gd name="connsiteY21" fmla="*/ 1273760 h 1273760"/>
              <a:gd name="connsiteX22" fmla="*/ 7466583 w 8928154"/>
              <a:gd name="connsiteY22" fmla="*/ 1273760 h 1273760"/>
              <a:gd name="connsiteX23" fmla="*/ 7147002 w 8928154"/>
              <a:gd name="connsiteY23" fmla="*/ 1273760 h 1273760"/>
              <a:gd name="connsiteX24" fmla="*/ 6740262 w 8928154"/>
              <a:gd name="connsiteY24" fmla="*/ 1273760 h 1273760"/>
              <a:gd name="connsiteX25" fmla="*/ 6072046 w 8928154"/>
              <a:gd name="connsiteY25" fmla="*/ 1273760 h 1273760"/>
              <a:gd name="connsiteX26" fmla="*/ 5316672 w 8928154"/>
              <a:gd name="connsiteY26" fmla="*/ 1273760 h 1273760"/>
              <a:gd name="connsiteX27" fmla="*/ 4909932 w 8928154"/>
              <a:gd name="connsiteY27" fmla="*/ 1273760 h 1273760"/>
              <a:gd name="connsiteX28" fmla="*/ 4503192 w 8928154"/>
              <a:gd name="connsiteY28" fmla="*/ 1273760 h 1273760"/>
              <a:gd name="connsiteX29" fmla="*/ 4183611 w 8928154"/>
              <a:gd name="connsiteY29" fmla="*/ 1273760 h 1273760"/>
              <a:gd name="connsiteX30" fmla="*/ 3515395 w 8928154"/>
              <a:gd name="connsiteY30" fmla="*/ 1273760 h 1273760"/>
              <a:gd name="connsiteX31" fmla="*/ 3195814 w 8928154"/>
              <a:gd name="connsiteY31" fmla="*/ 1273760 h 1273760"/>
              <a:gd name="connsiteX32" fmla="*/ 2614757 w 8928154"/>
              <a:gd name="connsiteY32" fmla="*/ 1273760 h 1273760"/>
              <a:gd name="connsiteX33" fmla="*/ 1946541 w 8928154"/>
              <a:gd name="connsiteY33" fmla="*/ 1273760 h 1273760"/>
              <a:gd name="connsiteX34" fmla="*/ 1539801 w 8928154"/>
              <a:gd name="connsiteY34" fmla="*/ 1273760 h 1273760"/>
              <a:gd name="connsiteX35" fmla="*/ 784427 w 8928154"/>
              <a:gd name="connsiteY35" fmla="*/ 1273760 h 1273760"/>
              <a:gd name="connsiteX36" fmla="*/ 0 w 8928154"/>
              <a:gd name="connsiteY36" fmla="*/ 1273760 h 1273760"/>
              <a:gd name="connsiteX37" fmla="*/ 0 w 8928154"/>
              <a:gd name="connsiteY37" fmla="*/ 1273760 h 1273760"/>
              <a:gd name="connsiteX38" fmla="*/ 0 w 8928154"/>
              <a:gd name="connsiteY38" fmla="*/ 753644 h 1273760"/>
              <a:gd name="connsiteX39" fmla="*/ 0 w 8928154"/>
              <a:gd name="connsiteY39" fmla="*/ 212298 h 1273760"/>
              <a:gd name="connsiteX40" fmla="*/ 212298 w 8928154"/>
              <a:gd name="connsiteY40" fmla="*/ 0 h 127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28154" h="1273760" fill="none" extrusionOk="0">
                <a:moveTo>
                  <a:pt x="212298" y="0"/>
                </a:moveTo>
                <a:cubicBezTo>
                  <a:pt x="530772" y="-15599"/>
                  <a:pt x="698238" y="71977"/>
                  <a:pt x="880514" y="0"/>
                </a:cubicBezTo>
                <a:cubicBezTo>
                  <a:pt x="1062790" y="-71977"/>
                  <a:pt x="1177700" y="18814"/>
                  <a:pt x="1287254" y="0"/>
                </a:cubicBezTo>
                <a:cubicBezTo>
                  <a:pt x="1396808" y="-18814"/>
                  <a:pt x="1536672" y="38456"/>
                  <a:pt x="1693994" y="0"/>
                </a:cubicBezTo>
                <a:cubicBezTo>
                  <a:pt x="1851316" y="-38456"/>
                  <a:pt x="1990818" y="56283"/>
                  <a:pt x="2187892" y="0"/>
                </a:cubicBezTo>
                <a:cubicBezTo>
                  <a:pt x="2384966" y="-56283"/>
                  <a:pt x="2667673" y="37048"/>
                  <a:pt x="2856108" y="0"/>
                </a:cubicBezTo>
                <a:cubicBezTo>
                  <a:pt x="3044543" y="-37048"/>
                  <a:pt x="3149180" y="16208"/>
                  <a:pt x="3350006" y="0"/>
                </a:cubicBezTo>
                <a:cubicBezTo>
                  <a:pt x="3550832" y="-16208"/>
                  <a:pt x="3810510" y="4582"/>
                  <a:pt x="4018222" y="0"/>
                </a:cubicBezTo>
                <a:cubicBezTo>
                  <a:pt x="4225934" y="-4582"/>
                  <a:pt x="4406945" y="69432"/>
                  <a:pt x="4599279" y="0"/>
                </a:cubicBezTo>
                <a:cubicBezTo>
                  <a:pt x="4791613" y="-69432"/>
                  <a:pt x="5012572" y="4319"/>
                  <a:pt x="5180336" y="0"/>
                </a:cubicBezTo>
                <a:cubicBezTo>
                  <a:pt x="5348100" y="-4319"/>
                  <a:pt x="5582966" y="1541"/>
                  <a:pt x="5848552" y="0"/>
                </a:cubicBezTo>
                <a:cubicBezTo>
                  <a:pt x="6114138" y="-1541"/>
                  <a:pt x="6041503" y="6636"/>
                  <a:pt x="6168133" y="0"/>
                </a:cubicBezTo>
                <a:cubicBezTo>
                  <a:pt x="6294763" y="-6636"/>
                  <a:pt x="6464843" y="13023"/>
                  <a:pt x="6662031" y="0"/>
                </a:cubicBezTo>
                <a:cubicBezTo>
                  <a:pt x="6859219" y="-13023"/>
                  <a:pt x="6896938" y="5345"/>
                  <a:pt x="7068771" y="0"/>
                </a:cubicBezTo>
                <a:cubicBezTo>
                  <a:pt x="7240604" y="-5345"/>
                  <a:pt x="7429579" y="4052"/>
                  <a:pt x="7649828" y="0"/>
                </a:cubicBezTo>
                <a:cubicBezTo>
                  <a:pt x="7870077" y="-4052"/>
                  <a:pt x="8057867" y="46166"/>
                  <a:pt x="8230886" y="0"/>
                </a:cubicBezTo>
                <a:cubicBezTo>
                  <a:pt x="8403905" y="-46166"/>
                  <a:pt x="8686858" y="59533"/>
                  <a:pt x="8928154" y="0"/>
                </a:cubicBezTo>
                <a:lnTo>
                  <a:pt x="8928154" y="0"/>
                </a:lnTo>
                <a:cubicBezTo>
                  <a:pt x="8950155" y="251135"/>
                  <a:pt x="8884249" y="384594"/>
                  <a:pt x="8928154" y="530731"/>
                </a:cubicBezTo>
                <a:cubicBezTo>
                  <a:pt x="8972059" y="676868"/>
                  <a:pt x="8897956" y="836669"/>
                  <a:pt x="8928154" y="1061462"/>
                </a:cubicBezTo>
                <a:cubicBezTo>
                  <a:pt x="8926254" y="1175185"/>
                  <a:pt x="8823158" y="1284232"/>
                  <a:pt x="8715856" y="1273760"/>
                </a:cubicBezTo>
                <a:cubicBezTo>
                  <a:pt x="8484714" y="1318207"/>
                  <a:pt x="8274139" y="1249735"/>
                  <a:pt x="7960482" y="1273760"/>
                </a:cubicBezTo>
                <a:cubicBezTo>
                  <a:pt x="7646825" y="1297785"/>
                  <a:pt x="7566726" y="1268509"/>
                  <a:pt x="7466583" y="1273760"/>
                </a:cubicBezTo>
                <a:cubicBezTo>
                  <a:pt x="7366440" y="1279011"/>
                  <a:pt x="7229038" y="1251818"/>
                  <a:pt x="7147002" y="1273760"/>
                </a:cubicBezTo>
                <a:cubicBezTo>
                  <a:pt x="7064966" y="1295702"/>
                  <a:pt x="6887950" y="1273474"/>
                  <a:pt x="6740262" y="1273760"/>
                </a:cubicBezTo>
                <a:cubicBezTo>
                  <a:pt x="6592574" y="1274046"/>
                  <a:pt x="6224277" y="1259302"/>
                  <a:pt x="6072046" y="1273760"/>
                </a:cubicBezTo>
                <a:cubicBezTo>
                  <a:pt x="5919815" y="1288218"/>
                  <a:pt x="5521681" y="1273017"/>
                  <a:pt x="5316672" y="1273760"/>
                </a:cubicBezTo>
                <a:cubicBezTo>
                  <a:pt x="5111663" y="1274503"/>
                  <a:pt x="5112243" y="1270047"/>
                  <a:pt x="4909932" y="1273760"/>
                </a:cubicBezTo>
                <a:cubicBezTo>
                  <a:pt x="4707621" y="1277473"/>
                  <a:pt x="4682509" y="1260365"/>
                  <a:pt x="4503192" y="1273760"/>
                </a:cubicBezTo>
                <a:cubicBezTo>
                  <a:pt x="4323875" y="1287155"/>
                  <a:pt x="4253809" y="1254252"/>
                  <a:pt x="4183611" y="1273760"/>
                </a:cubicBezTo>
                <a:cubicBezTo>
                  <a:pt x="4113413" y="1293268"/>
                  <a:pt x="3773381" y="1211082"/>
                  <a:pt x="3515395" y="1273760"/>
                </a:cubicBezTo>
                <a:cubicBezTo>
                  <a:pt x="3257409" y="1336438"/>
                  <a:pt x="3300522" y="1248333"/>
                  <a:pt x="3195814" y="1273760"/>
                </a:cubicBezTo>
                <a:cubicBezTo>
                  <a:pt x="3091106" y="1299187"/>
                  <a:pt x="2832647" y="1213517"/>
                  <a:pt x="2614757" y="1273760"/>
                </a:cubicBezTo>
                <a:cubicBezTo>
                  <a:pt x="2396867" y="1334003"/>
                  <a:pt x="2134636" y="1212200"/>
                  <a:pt x="1946541" y="1273760"/>
                </a:cubicBezTo>
                <a:cubicBezTo>
                  <a:pt x="1758446" y="1335320"/>
                  <a:pt x="1739993" y="1247674"/>
                  <a:pt x="1539801" y="1273760"/>
                </a:cubicBezTo>
                <a:cubicBezTo>
                  <a:pt x="1339609" y="1299846"/>
                  <a:pt x="949625" y="1247877"/>
                  <a:pt x="784427" y="1273760"/>
                </a:cubicBezTo>
                <a:cubicBezTo>
                  <a:pt x="619229" y="1299643"/>
                  <a:pt x="320127" y="1187777"/>
                  <a:pt x="0" y="1273760"/>
                </a:cubicBezTo>
                <a:lnTo>
                  <a:pt x="0" y="1273760"/>
                </a:lnTo>
                <a:cubicBezTo>
                  <a:pt x="-54002" y="1025194"/>
                  <a:pt x="59289" y="917003"/>
                  <a:pt x="0" y="753644"/>
                </a:cubicBezTo>
                <a:cubicBezTo>
                  <a:pt x="-59289" y="590285"/>
                  <a:pt x="30913" y="406694"/>
                  <a:pt x="0" y="212298"/>
                </a:cubicBezTo>
                <a:cubicBezTo>
                  <a:pt x="-6113" y="117728"/>
                  <a:pt x="94681" y="-32498"/>
                  <a:pt x="212298" y="0"/>
                </a:cubicBezTo>
                <a:close/>
              </a:path>
              <a:path w="8928154" h="1273760" stroke="0" extrusionOk="0">
                <a:moveTo>
                  <a:pt x="212298" y="0"/>
                </a:moveTo>
                <a:cubicBezTo>
                  <a:pt x="460672" y="-40435"/>
                  <a:pt x="746073" y="42353"/>
                  <a:pt x="880514" y="0"/>
                </a:cubicBezTo>
                <a:cubicBezTo>
                  <a:pt x="1014955" y="-42353"/>
                  <a:pt x="1110034" y="3496"/>
                  <a:pt x="1287254" y="0"/>
                </a:cubicBezTo>
                <a:cubicBezTo>
                  <a:pt x="1464474" y="-3496"/>
                  <a:pt x="1521372" y="16060"/>
                  <a:pt x="1606835" y="0"/>
                </a:cubicBezTo>
                <a:cubicBezTo>
                  <a:pt x="1692298" y="-16060"/>
                  <a:pt x="1931261" y="20828"/>
                  <a:pt x="2013575" y="0"/>
                </a:cubicBezTo>
                <a:cubicBezTo>
                  <a:pt x="2095889" y="-20828"/>
                  <a:pt x="2298790" y="8298"/>
                  <a:pt x="2420315" y="0"/>
                </a:cubicBezTo>
                <a:cubicBezTo>
                  <a:pt x="2541840" y="-8298"/>
                  <a:pt x="2668375" y="55179"/>
                  <a:pt x="2914213" y="0"/>
                </a:cubicBezTo>
                <a:cubicBezTo>
                  <a:pt x="3160051" y="-55179"/>
                  <a:pt x="3203628" y="52262"/>
                  <a:pt x="3408112" y="0"/>
                </a:cubicBezTo>
                <a:cubicBezTo>
                  <a:pt x="3612596" y="-52262"/>
                  <a:pt x="3729789" y="47050"/>
                  <a:pt x="3989169" y="0"/>
                </a:cubicBezTo>
                <a:cubicBezTo>
                  <a:pt x="4248549" y="-47050"/>
                  <a:pt x="4325597" y="58439"/>
                  <a:pt x="4570226" y="0"/>
                </a:cubicBezTo>
                <a:cubicBezTo>
                  <a:pt x="4814855" y="-58439"/>
                  <a:pt x="4949267" y="17005"/>
                  <a:pt x="5064125" y="0"/>
                </a:cubicBezTo>
                <a:cubicBezTo>
                  <a:pt x="5178983" y="-17005"/>
                  <a:pt x="5235961" y="19488"/>
                  <a:pt x="5383706" y="0"/>
                </a:cubicBezTo>
                <a:cubicBezTo>
                  <a:pt x="5531451" y="-19488"/>
                  <a:pt x="5846646" y="16334"/>
                  <a:pt x="5964763" y="0"/>
                </a:cubicBezTo>
                <a:cubicBezTo>
                  <a:pt x="6082880" y="-16334"/>
                  <a:pt x="6336024" y="32305"/>
                  <a:pt x="6632979" y="0"/>
                </a:cubicBezTo>
                <a:cubicBezTo>
                  <a:pt x="6929934" y="-32305"/>
                  <a:pt x="7071642" y="48024"/>
                  <a:pt x="7388353" y="0"/>
                </a:cubicBezTo>
                <a:cubicBezTo>
                  <a:pt x="7705064" y="-48024"/>
                  <a:pt x="7683947" y="27960"/>
                  <a:pt x="7795093" y="0"/>
                </a:cubicBezTo>
                <a:cubicBezTo>
                  <a:pt x="7906239" y="-27960"/>
                  <a:pt x="7969343" y="9283"/>
                  <a:pt x="8114674" y="0"/>
                </a:cubicBezTo>
                <a:cubicBezTo>
                  <a:pt x="8260005" y="-9283"/>
                  <a:pt x="8647536" y="34439"/>
                  <a:pt x="8928154" y="0"/>
                </a:cubicBezTo>
                <a:lnTo>
                  <a:pt x="8928154" y="0"/>
                </a:lnTo>
                <a:cubicBezTo>
                  <a:pt x="8941742" y="121991"/>
                  <a:pt x="8873461" y="385332"/>
                  <a:pt x="8928154" y="498887"/>
                </a:cubicBezTo>
                <a:cubicBezTo>
                  <a:pt x="8982847" y="612442"/>
                  <a:pt x="8922881" y="790159"/>
                  <a:pt x="8928154" y="1061462"/>
                </a:cubicBezTo>
                <a:cubicBezTo>
                  <a:pt x="8926740" y="1154584"/>
                  <a:pt x="8805524" y="1270397"/>
                  <a:pt x="8715856" y="1273760"/>
                </a:cubicBezTo>
                <a:cubicBezTo>
                  <a:pt x="8631906" y="1297909"/>
                  <a:pt x="8520922" y="1240602"/>
                  <a:pt x="8396275" y="1273760"/>
                </a:cubicBezTo>
                <a:cubicBezTo>
                  <a:pt x="8271628" y="1306918"/>
                  <a:pt x="8078037" y="1239843"/>
                  <a:pt x="7989535" y="1273760"/>
                </a:cubicBezTo>
                <a:cubicBezTo>
                  <a:pt x="7901033" y="1307677"/>
                  <a:pt x="7685090" y="1238060"/>
                  <a:pt x="7582795" y="1273760"/>
                </a:cubicBezTo>
                <a:cubicBezTo>
                  <a:pt x="7480500" y="1309460"/>
                  <a:pt x="7065323" y="1217474"/>
                  <a:pt x="6827421" y="1273760"/>
                </a:cubicBezTo>
                <a:cubicBezTo>
                  <a:pt x="6589519" y="1330046"/>
                  <a:pt x="6572196" y="1268184"/>
                  <a:pt x="6420681" y="1273760"/>
                </a:cubicBezTo>
                <a:cubicBezTo>
                  <a:pt x="6269166" y="1279336"/>
                  <a:pt x="5976715" y="1231431"/>
                  <a:pt x="5665306" y="1273760"/>
                </a:cubicBezTo>
                <a:cubicBezTo>
                  <a:pt x="5353897" y="1316089"/>
                  <a:pt x="5097298" y="1212559"/>
                  <a:pt x="4909932" y="1273760"/>
                </a:cubicBezTo>
                <a:cubicBezTo>
                  <a:pt x="4722566" y="1334961"/>
                  <a:pt x="4454578" y="1225670"/>
                  <a:pt x="4328875" y="1273760"/>
                </a:cubicBezTo>
                <a:cubicBezTo>
                  <a:pt x="4203172" y="1321850"/>
                  <a:pt x="3918832" y="1208177"/>
                  <a:pt x="3660660" y="1273760"/>
                </a:cubicBezTo>
                <a:cubicBezTo>
                  <a:pt x="3402489" y="1339343"/>
                  <a:pt x="3359944" y="1233049"/>
                  <a:pt x="3253920" y="1273760"/>
                </a:cubicBezTo>
                <a:cubicBezTo>
                  <a:pt x="3147896" y="1314471"/>
                  <a:pt x="2892517" y="1240184"/>
                  <a:pt x="2672863" y="1273760"/>
                </a:cubicBezTo>
                <a:cubicBezTo>
                  <a:pt x="2453209" y="1307336"/>
                  <a:pt x="2310528" y="1230189"/>
                  <a:pt x="2004647" y="1273760"/>
                </a:cubicBezTo>
                <a:cubicBezTo>
                  <a:pt x="1698766" y="1317331"/>
                  <a:pt x="1605491" y="1213873"/>
                  <a:pt x="1336431" y="1273760"/>
                </a:cubicBezTo>
                <a:cubicBezTo>
                  <a:pt x="1067371" y="1333647"/>
                  <a:pt x="1095054" y="1239611"/>
                  <a:pt x="1016850" y="1273760"/>
                </a:cubicBezTo>
                <a:cubicBezTo>
                  <a:pt x="938646" y="1307909"/>
                  <a:pt x="795118" y="1256465"/>
                  <a:pt x="610110" y="1273760"/>
                </a:cubicBezTo>
                <a:cubicBezTo>
                  <a:pt x="425102" y="1291055"/>
                  <a:pt x="169032" y="1225860"/>
                  <a:pt x="0" y="1273760"/>
                </a:cubicBezTo>
                <a:lnTo>
                  <a:pt x="0" y="1273760"/>
                </a:lnTo>
                <a:cubicBezTo>
                  <a:pt x="-35934" y="1156657"/>
                  <a:pt x="41807" y="1014897"/>
                  <a:pt x="0" y="764258"/>
                </a:cubicBezTo>
                <a:cubicBezTo>
                  <a:pt x="-41807" y="513619"/>
                  <a:pt x="55303" y="444066"/>
                  <a:pt x="0" y="212298"/>
                </a:cubicBezTo>
                <a:cubicBezTo>
                  <a:pt x="6618" y="119637"/>
                  <a:pt x="91551" y="8918"/>
                  <a:pt x="212298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ناسداك هو </a:t>
            </a:r>
            <a:r>
              <a:rPr lang="ar-EG" sz="1600" dirty="0">
                <a:ln/>
                <a:solidFill>
                  <a:srgbClr val="00B0F0"/>
                </a:solidFill>
              </a:rPr>
              <a:t>المؤشر الأسرع نموا في العالم </a:t>
            </a:r>
            <a:r>
              <a:rPr lang="ar-EG" sz="1600" dirty="0">
                <a:ln/>
                <a:solidFill>
                  <a:srgbClr val="00B050"/>
                </a:solidFill>
              </a:rPr>
              <a:t>، لأنه يعكس رسملة الأسهم ذات القدرة على النمو (المعروف أيضا باسم </a:t>
            </a:r>
            <a:r>
              <a:rPr lang="ar-EG" sz="1600" dirty="0">
                <a:ln/>
                <a:solidFill>
                  <a:srgbClr val="00B0F0"/>
                </a:solidFill>
              </a:rPr>
              <a:t>أسهم النمو</a:t>
            </a:r>
            <a:r>
              <a:rPr lang="ar-EG" sz="1600" dirty="0">
                <a:ln/>
                <a:solidFill>
                  <a:srgbClr val="00B050"/>
                </a:solidFill>
              </a:rPr>
              <a:t>). </a:t>
            </a:r>
          </a:p>
          <a:p>
            <a:pPr algn="ctr"/>
            <a:endParaRPr lang="ar-EG" sz="1600" dirty="0">
              <a:ln/>
              <a:solidFill>
                <a:srgbClr val="00B050"/>
              </a:solidFill>
            </a:endParaRPr>
          </a:p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بلغت </a:t>
            </a:r>
            <a:r>
              <a:rPr lang="ar-EG" sz="1600" dirty="0">
                <a:ln/>
                <a:solidFill>
                  <a:srgbClr val="FF0000"/>
                </a:solidFill>
              </a:rPr>
              <a:t>القيمة السوقية </a:t>
            </a:r>
            <a:r>
              <a:rPr lang="ar-EG" sz="1600" dirty="0">
                <a:ln/>
                <a:solidFill>
                  <a:srgbClr val="00B050"/>
                </a:solidFill>
              </a:rPr>
              <a:t>لناسداك 100</a:t>
            </a:r>
            <a:r>
              <a:rPr lang="ar-EG" sz="1600" dirty="0">
                <a:ln/>
                <a:solidFill>
                  <a:srgbClr val="FF0000"/>
                </a:solidFill>
              </a:rPr>
              <a:t> 9.8 تريليون دولار </a:t>
            </a:r>
            <a:r>
              <a:rPr lang="ar-EG" sz="1600" dirty="0">
                <a:ln/>
                <a:solidFill>
                  <a:srgbClr val="00B050"/>
                </a:solidFill>
              </a:rPr>
              <a:t>في نهاية عام 2019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3CF194-6644-3B45-7A13-4B25077EBA52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F110DC-C6C0-946C-0138-551A08BFF54A}"/>
              </a:ext>
            </a:extLst>
          </p:cNvPr>
          <p:cNvSpPr/>
          <p:nvPr/>
        </p:nvSpPr>
        <p:spPr>
          <a:xfrm>
            <a:off x="7104005" y="5937068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NDX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695DC17-4826-B3DE-63C0-B91D38971357}"/>
              </a:ext>
            </a:extLst>
          </p:cNvPr>
          <p:cNvSpPr/>
          <p:nvPr/>
        </p:nvSpPr>
        <p:spPr>
          <a:xfrm>
            <a:off x="5346128" y="5900208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أمريكا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4E9B81C-0945-DE0A-4329-CF11508378CB}"/>
              </a:ext>
            </a:extLst>
          </p:cNvPr>
          <p:cNvSpPr/>
          <p:nvPr/>
        </p:nvSpPr>
        <p:spPr>
          <a:xfrm>
            <a:off x="2871528" y="5949900"/>
            <a:ext cx="2160045" cy="544286"/>
          </a:xfrm>
          <a:custGeom>
            <a:avLst/>
            <a:gdLst>
              <a:gd name="connsiteX0" fmla="*/ 0 w 2160045"/>
              <a:gd name="connsiteY0" fmla="*/ 90716 h 544286"/>
              <a:gd name="connsiteX1" fmla="*/ 90716 w 2160045"/>
              <a:gd name="connsiteY1" fmla="*/ 0 h 544286"/>
              <a:gd name="connsiteX2" fmla="*/ 789826 w 2160045"/>
              <a:gd name="connsiteY2" fmla="*/ 0 h 544286"/>
              <a:gd name="connsiteX3" fmla="*/ 1409791 w 2160045"/>
              <a:gd name="connsiteY3" fmla="*/ 0 h 544286"/>
              <a:gd name="connsiteX4" fmla="*/ 2069329 w 2160045"/>
              <a:gd name="connsiteY4" fmla="*/ 0 h 544286"/>
              <a:gd name="connsiteX5" fmla="*/ 2160045 w 2160045"/>
              <a:gd name="connsiteY5" fmla="*/ 90716 h 544286"/>
              <a:gd name="connsiteX6" fmla="*/ 2160045 w 2160045"/>
              <a:gd name="connsiteY6" fmla="*/ 453570 h 544286"/>
              <a:gd name="connsiteX7" fmla="*/ 2069329 w 2160045"/>
              <a:gd name="connsiteY7" fmla="*/ 544286 h 544286"/>
              <a:gd name="connsiteX8" fmla="*/ 1409791 w 2160045"/>
              <a:gd name="connsiteY8" fmla="*/ 544286 h 544286"/>
              <a:gd name="connsiteX9" fmla="*/ 809612 w 2160045"/>
              <a:gd name="connsiteY9" fmla="*/ 544286 h 544286"/>
              <a:gd name="connsiteX10" fmla="*/ 90716 w 2160045"/>
              <a:gd name="connsiteY10" fmla="*/ 544286 h 544286"/>
              <a:gd name="connsiteX11" fmla="*/ 0 w 2160045"/>
              <a:gd name="connsiteY11" fmla="*/ 453570 h 544286"/>
              <a:gd name="connsiteX12" fmla="*/ 0 w 216004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045" h="544286" fill="none" extrusionOk="0">
                <a:moveTo>
                  <a:pt x="0" y="90716"/>
                </a:moveTo>
                <a:cubicBezTo>
                  <a:pt x="-9065" y="32238"/>
                  <a:pt x="41958" y="-370"/>
                  <a:pt x="90716" y="0"/>
                </a:cubicBezTo>
                <a:cubicBezTo>
                  <a:pt x="381627" y="7363"/>
                  <a:pt x="583901" y="4063"/>
                  <a:pt x="789826" y="0"/>
                </a:cubicBezTo>
                <a:cubicBezTo>
                  <a:pt x="995751" y="-4063"/>
                  <a:pt x="1193059" y="12973"/>
                  <a:pt x="1409791" y="0"/>
                </a:cubicBezTo>
                <a:cubicBezTo>
                  <a:pt x="1626523" y="-12973"/>
                  <a:pt x="1755828" y="30175"/>
                  <a:pt x="2069329" y="0"/>
                </a:cubicBezTo>
                <a:cubicBezTo>
                  <a:pt x="2111341" y="-245"/>
                  <a:pt x="2159154" y="39654"/>
                  <a:pt x="2160045" y="90716"/>
                </a:cubicBezTo>
                <a:cubicBezTo>
                  <a:pt x="2151267" y="192406"/>
                  <a:pt x="2142796" y="343521"/>
                  <a:pt x="2160045" y="453570"/>
                </a:cubicBezTo>
                <a:cubicBezTo>
                  <a:pt x="2165418" y="499278"/>
                  <a:pt x="2112530" y="537531"/>
                  <a:pt x="2069329" y="544286"/>
                </a:cubicBezTo>
                <a:cubicBezTo>
                  <a:pt x="1862398" y="571730"/>
                  <a:pt x="1669928" y="562335"/>
                  <a:pt x="1409791" y="544286"/>
                </a:cubicBezTo>
                <a:cubicBezTo>
                  <a:pt x="1149654" y="526237"/>
                  <a:pt x="1066709" y="523056"/>
                  <a:pt x="809612" y="544286"/>
                </a:cubicBezTo>
                <a:cubicBezTo>
                  <a:pt x="552515" y="565516"/>
                  <a:pt x="425415" y="575278"/>
                  <a:pt x="90716" y="544286"/>
                </a:cubicBezTo>
                <a:cubicBezTo>
                  <a:pt x="28787" y="543115"/>
                  <a:pt x="9234" y="511795"/>
                  <a:pt x="0" y="453570"/>
                </a:cubicBezTo>
                <a:cubicBezTo>
                  <a:pt x="-7111" y="319419"/>
                  <a:pt x="13585" y="196431"/>
                  <a:pt x="0" y="90716"/>
                </a:cubicBezTo>
                <a:close/>
              </a:path>
              <a:path w="2160045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346565" y="-8570"/>
                  <a:pt x="557186" y="3326"/>
                  <a:pt x="750254" y="0"/>
                </a:cubicBezTo>
                <a:cubicBezTo>
                  <a:pt x="943322" y="-3326"/>
                  <a:pt x="1107358" y="21158"/>
                  <a:pt x="1390005" y="0"/>
                </a:cubicBezTo>
                <a:cubicBezTo>
                  <a:pt x="1672652" y="-21158"/>
                  <a:pt x="1884968" y="-26167"/>
                  <a:pt x="2069329" y="0"/>
                </a:cubicBezTo>
                <a:cubicBezTo>
                  <a:pt x="2115098" y="-11247"/>
                  <a:pt x="2155179" y="43548"/>
                  <a:pt x="2160045" y="90716"/>
                </a:cubicBezTo>
                <a:cubicBezTo>
                  <a:pt x="2167058" y="202953"/>
                  <a:pt x="2154877" y="331060"/>
                  <a:pt x="2160045" y="453570"/>
                </a:cubicBezTo>
                <a:cubicBezTo>
                  <a:pt x="2166274" y="510648"/>
                  <a:pt x="2111372" y="543339"/>
                  <a:pt x="2069329" y="544286"/>
                </a:cubicBezTo>
                <a:cubicBezTo>
                  <a:pt x="1898013" y="564331"/>
                  <a:pt x="1640740" y="546110"/>
                  <a:pt x="1429577" y="544286"/>
                </a:cubicBezTo>
                <a:cubicBezTo>
                  <a:pt x="1218414" y="542462"/>
                  <a:pt x="949915" y="517698"/>
                  <a:pt x="809612" y="544286"/>
                </a:cubicBezTo>
                <a:cubicBezTo>
                  <a:pt x="669310" y="570874"/>
                  <a:pt x="362196" y="509306"/>
                  <a:pt x="90716" y="544286"/>
                </a:cubicBezTo>
                <a:cubicBezTo>
                  <a:pt x="42082" y="542889"/>
                  <a:pt x="-195" y="505779"/>
                  <a:pt x="0" y="453570"/>
                </a:cubicBezTo>
                <a:cubicBezTo>
                  <a:pt x="6433" y="352248"/>
                  <a:pt x="-11745" y="1657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رأس المال المعدل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4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NASDAQ-100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1214845" y="239254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Apple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442470" y="2531886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Amazon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4369579" y="2475292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Microsoft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B8CC90-9E68-C67E-F748-790D747895E3}"/>
              </a:ext>
            </a:extLst>
          </p:cNvPr>
          <p:cNvSpPr/>
          <p:nvPr/>
        </p:nvSpPr>
        <p:spPr>
          <a:xfrm>
            <a:off x="1079096" y="3789190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Facebook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0D6D50-4E62-9590-4BBB-8436D67E99F9}"/>
              </a:ext>
            </a:extLst>
          </p:cNvPr>
          <p:cNvSpPr/>
          <p:nvPr/>
        </p:nvSpPr>
        <p:spPr>
          <a:xfrm>
            <a:off x="7306721" y="3928527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Tesla 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486196-5ED8-5CC7-EB3A-05E83E584F27}"/>
              </a:ext>
            </a:extLst>
          </p:cNvPr>
          <p:cNvSpPr/>
          <p:nvPr/>
        </p:nvSpPr>
        <p:spPr>
          <a:xfrm>
            <a:off x="4233830" y="3871933"/>
            <a:ext cx="2158261" cy="544286"/>
          </a:xfrm>
          <a:custGeom>
            <a:avLst/>
            <a:gdLst>
              <a:gd name="connsiteX0" fmla="*/ 0 w 2158261"/>
              <a:gd name="connsiteY0" fmla="*/ 90716 h 544286"/>
              <a:gd name="connsiteX1" fmla="*/ 90716 w 2158261"/>
              <a:gd name="connsiteY1" fmla="*/ 0 h 544286"/>
              <a:gd name="connsiteX2" fmla="*/ 2067545 w 2158261"/>
              <a:gd name="connsiteY2" fmla="*/ 0 h 544286"/>
              <a:gd name="connsiteX3" fmla="*/ 2158261 w 2158261"/>
              <a:gd name="connsiteY3" fmla="*/ 90716 h 544286"/>
              <a:gd name="connsiteX4" fmla="*/ 2158261 w 2158261"/>
              <a:gd name="connsiteY4" fmla="*/ 453570 h 544286"/>
              <a:gd name="connsiteX5" fmla="*/ 2067545 w 2158261"/>
              <a:gd name="connsiteY5" fmla="*/ 544286 h 544286"/>
              <a:gd name="connsiteX6" fmla="*/ 90716 w 2158261"/>
              <a:gd name="connsiteY6" fmla="*/ 544286 h 544286"/>
              <a:gd name="connsiteX7" fmla="*/ 0 w 2158261"/>
              <a:gd name="connsiteY7" fmla="*/ 453570 h 544286"/>
              <a:gd name="connsiteX8" fmla="*/ 0 w 2158261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61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15335" y="-158339"/>
                  <a:pt x="1205918" y="78065"/>
                  <a:pt x="2067545" y="0"/>
                </a:cubicBezTo>
                <a:cubicBezTo>
                  <a:pt x="2119920" y="-207"/>
                  <a:pt x="2154964" y="41284"/>
                  <a:pt x="2158261" y="90716"/>
                </a:cubicBezTo>
                <a:cubicBezTo>
                  <a:pt x="2130246" y="160031"/>
                  <a:pt x="2128728" y="288012"/>
                  <a:pt x="2158261" y="453570"/>
                </a:cubicBezTo>
                <a:cubicBezTo>
                  <a:pt x="2158293" y="498839"/>
                  <a:pt x="2122166" y="550388"/>
                  <a:pt x="2067545" y="544286"/>
                </a:cubicBezTo>
                <a:cubicBezTo>
                  <a:pt x="1551984" y="450037"/>
                  <a:pt x="941679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158261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25713" y="114556"/>
                  <a:pt x="1258535" y="-105465"/>
                  <a:pt x="2067545" y="0"/>
                </a:cubicBezTo>
                <a:cubicBezTo>
                  <a:pt x="2118397" y="4073"/>
                  <a:pt x="2157731" y="38441"/>
                  <a:pt x="2158261" y="90716"/>
                </a:cubicBezTo>
                <a:cubicBezTo>
                  <a:pt x="2188297" y="211728"/>
                  <a:pt x="2131442" y="357353"/>
                  <a:pt x="2158261" y="453570"/>
                </a:cubicBezTo>
                <a:cubicBezTo>
                  <a:pt x="2149291" y="499920"/>
                  <a:pt x="2122254" y="539886"/>
                  <a:pt x="2067545" y="544286"/>
                </a:cubicBezTo>
                <a:cubicBezTo>
                  <a:pt x="1102058" y="523350"/>
                  <a:pt x="994318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Alphabet (Google)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7DBBF6-B843-4FCF-B8E5-E0300D3700F0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</a:t>
            </a:r>
            <a:endParaRPr lang="en-US" dirty="0"/>
          </a:p>
        </p:txBody>
      </p:sp>
      <p:pic>
        <p:nvPicPr>
          <p:cNvPr id="1026" name="Picture 2" descr="official-apple-logo-png ~ Warren Berger : Warren Berger">
            <a:extLst>
              <a:ext uri="{FF2B5EF4-FFF2-40B4-BE49-F238E27FC236}">
                <a16:creationId xmlns:a16="http://schemas.microsoft.com/office/drawing/2014/main" id="{C14F98D3-2DDE-33C3-0775-75623736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76" y="872003"/>
            <a:ext cx="1182434" cy="14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0ACD4C-AD36-448C-72C1-F70A10EC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35" y="1625745"/>
            <a:ext cx="2263366" cy="6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ebook Logo and symbol, meaning, history, PNG, brand">
            <a:extLst>
              <a:ext uri="{FF2B5EF4-FFF2-40B4-BE49-F238E27FC236}">
                <a16:creationId xmlns:a16="http://schemas.microsoft.com/office/drawing/2014/main" id="{54512F1D-3855-CE47-A867-2587B5FB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96" y="4565389"/>
            <a:ext cx="1623253" cy="10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D1A9C64-5604-9670-B25E-2F000520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2" y="4701925"/>
            <a:ext cx="1438624" cy="14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rand Resource Center | Brand terms">
            <a:extLst>
              <a:ext uri="{FF2B5EF4-FFF2-40B4-BE49-F238E27FC236}">
                <a16:creationId xmlns:a16="http://schemas.microsoft.com/office/drawing/2014/main" id="{30CAD365-27EC-636B-20BB-49DC081D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73" y="4602943"/>
            <a:ext cx="1297265" cy="1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DBB657-60F3-6D3D-5755-60D3CB2E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28" y="1628554"/>
            <a:ext cx="2656345" cy="5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NASDAQ-100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7DBBF6-B843-4FCF-B8E5-E0300D3700F0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3B2913-7B19-CBB6-92B0-528DDA48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9" y="1110010"/>
            <a:ext cx="9171994" cy="445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3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510242" y="10448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مؤشر ستاندرد آند بورز المركب 500 هو أحد مؤشرات الأسهم الأمريكية الرئيسية. تم حسابه لأول مرة في مارس 1957. </a:t>
            </a:r>
            <a:r>
              <a:rPr lang="ar-EG" sz="1600" dirty="0">
                <a:ln/>
                <a:solidFill>
                  <a:srgbClr val="FF0000"/>
                </a:solidFill>
              </a:rPr>
              <a:t>يتكون المؤشر من 505 أسهم من أكبر 500 شركة في الولايات المتحدة الأمريكية</a:t>
            </a:r>
            <a:r>
              <a:rPr lang="ar-EG" sz="1600" dirty="0">
                <a:ln/>
                <a:solidFill>
                  <a:srgbClr val="00B050"/>
                </a:solidFill>
              </a:rPr>
              <a:t>. يمثلون معا </a:t>
            </a:r>
            <a:r>
              <a:rPr lang="ar-EG" sz="1600" dirty="0">
                <a:ln/>
                <a:solidFill>
                  <a:srgbClr val="FF0000"/>
                </a:solidFill>
              </a:rPr>
              <a:t>حوالي 80 ٪ من رسملة السوق الأمريكية بأكملها.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S&amp;P 500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4.996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SPX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USA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custGeom>
            <a:avLst/>
            <a:gdLst>
              <a:gd name="connsiteX0" fmla="*/ 0 w 2083835"/>
              <a:gd name="connsiteY0" fmla="*/ 90716 h 544286"/>
              <a:gd name="connsiteX1" fmla="*/ 90716 w 2083835"/>
              <a:gd name="connsiteY1" fmla="*/ 0 h 544286"/>
              <a:gd name="connsiteX2" fmla="*/ 762898 w 2083835"/>
              <a:gd name="connsiteY2" fmla="*/ 0 h 544286"/>
              <a:gd name="connsiteX3" fmla="*/ 1435081 w 2083835"/>
              <a:gd name="connsiteY3" fmla="*/ 0 h 544286"/>
              <a:gd name="connsiteX4" fmla="*/ 1993119 w 2083835"/>
              <a:gd name="connsiteY4" fmla="*/ 0 h 544286"/>
              <a:gd name="connsiteX5" fmla="*/ 2083835 w 2083835"/>
              <a:gd name="connsiteY5" fmla="*/ 90716 h 544286"/>
              <a:gd name="connsiteX6" fmla="*/ 2083835 w 2083835"/>
              <a:gd name="connsiteY6" fmla="*/ 453570 h 544286"/>
              <a:gd name="connsiteX7" fmla="*/ 1993119 w 2083835"/>
              <a:gd name="connsiteY7" fmla="*/ 544286 h 544286"/>
              <a:gd name="connsiteX8" fmla="*/ 1416057 w 2083835"/>
              <a:gd name="connsiteY8" fmla="*/ 544286 h 544286"/>
              <a:gd name="connsiteX9" fmla="*/ 819970 w 2083835"/>
              <a:gd name="connsiteY9" fmla="*/ 544286 h 544286"/>
              <a:gd name="connsiteX10" fmla="*/ 90716 w 2083835"/>
              <a:gd name="connsiteY10" fmla="*/ 544286 h 544286"/>
              <a:gd name="connsiteX11" fmla="*/ 0 w 2083835"/>
              <a:gd name="connsiteY11" fmla="*/ 453570 h 544286"/>
              <a:gd name="connsiteX12" fmla="*/ 0 w 208383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835" h="544286" fill="none" extrusionOk="0">
                <a:moveTo>
                  <a:pt x="0" y="90716"/>
                </a:moveTo>
                <a:cubicBezTo>
                  <a:pt x="-8462" y="41988"/>
                  <a:pt x="35627" y="9028"/>
                  <a:pt x="90716" y="0"/>
                </a:cubicBezTo>
                <a:cubicBezTo>
                  <a:pt x="274237" y="-9256"/>
                  <a:pt x="543002" y="23781"/>
                  <a:pt x="762898" y="0"/>
                </a:cubicBezTo>
                <a:cubicBezTo>
                  <a:pt x="982794" y="-23781"/>
                  <a:pt x="1193263" y="25980"/>
                  <a:pt x="1435081" y="0"/>
                </a:cubicBezTo>
                <a:cubicBezTo>
                  <a:pt x="1676899" y="-25980"/>
                  <a:pt x="1826589" y="21235"/>
                  <a:pt x="1993119" y="0"/>
                </a:cubicBezTo>
                <a:cubicBezTo>
                  <a:pt x="2036220" y="-2059"/>
                  <a:pt x="2086440" y="36485"/>
                  <a:pt x="2083835" y="90716"/>
                </a:cubicBezTo>
                <a:cubicBezTo>
                  <a:pt x="2100489" y="197326"/>
                  <a:pt x="2067735" y="360215"/>
                  <a:pt x="2083835" y="453570"/>
                </a:cubicBezTo>
                <a:cubicBezTo>
                  <a:pt x="2082681" y="502934"/>
                  <a:pt x="2054129" y="542637"/>
                  <a:pt x="1993119" y="544286"/>
                </a:cubicBezTo>
                <a:cubicBezTo>
                  <a:pt x="1830350" y="520943"/>
                  <a:pt x="1700255" y="565253"/>
                  <a:pt x="1416057" y="544286"/>
                </a:cubicBezTo>
                <a:cubicBezTo>
                  <a:pt x="1131859" y="523319"/>
                  <a:pt x="955256" y="528644"/>
                  <a:pt x="819970" y="544286"/>
                </a:cubicBezTo>
                <a:cubicBezTo>
                  <a:pt x="684684" y="559928"/>
                  <a:pt x="396910" y="521724"/>
                  <a:pt x="90716" y="544286"/>
                </a:cubicBezTo>
                <a:cubicBezTo>
                  <a:pt x="43121" y="533851"/>
                  <a:pt x="2665" y="514228"/>
                  <a:pt x="0" y="453570"/>
                </a:cubicBezTo>
                <a:cubicBezTo>
                  <a:pt x="13459" y="345937"/>
                  <a:pt x="-9753" y="228434"/>
                  <a:pt x="0" y="90716"/>
                </a:cubicBezTo>
                <a:close/>
              </a:path>
              <a:path w="2083835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55647" y="10295"/>
                  <a:pt x="581544" y="3145"/>
                  <a:pt x="743874" y="0"/>
                </a:cubicBezTo>
                <a:cubicBezTo>
                  <a:pt x="906204" y="-3145"/>
                  <a:pt x="1106502" y="16594"/>
                  <a:pt x="1416057" y="0"/>
                </a:cubicBezTo>
                <a:cubicBezTo>
                  <a:pt x="1725612" y="-16594"/>
                  <a:pt x="1860677" y="28778"/>
                  <a:pt x="1993119" y="0"/>
                </a:cubicBezTo>
                <a:cubicBezTo>
                  <a:pt x="2045748" y="-10392"/>
                  <a:pt x="2093234" y="44396"/>
                  <a:pt x="2083835" y="90716"/>
                </a:cubicBezTo>
                <a:cubicBezTo>
                  <a:pt x="2073918" y="227795"/>
                  <a:pt x="2087354" y="293398"/>
                  <a:pt x="2083835" y="453570"/>
                </a:cubicBezTo>
                <a:cubicBezTo>
                  <a:pt x="2087201" y="515268"/>
                  <a:pt x="2038734" y="545882"/>
                  <a:pt x="1993119" y="544286"/>
                </a:cubicBezTo>
                <a:cubicBezTo>
                  <a:pt x="1815070" y="543309"/>
                  <a:pt x="1619324" y="515289"/>
                  <a:pt x="1378009" y="544286"/>
                </a:cubicBezTo>
                <a:cubicBezTo>
                  <a:pt x="1136694" y="573284"/>
                  <a:pt x="906166" y="551949"/>
                  <a:pt x="762898" y="544286"/>
                </a:cubicBezTo>
                <a:cubicBezTo>
                  <a:pt x="619630" y="536623"/>
                  <a:pt x="255715" y="573654"/>
                  <a:pt x="90716" y="544286"/>
                </a:cubicBezTo>
                <a:cubicBezTo>
                  <a:pt x="39211" y="547036"/>
                  <a:pt x="-6061" y="498515"/>
                  <a:pt x="0" y="453570"/>
                </a:cubicBezTo>
                <a:cubicBezTo>
                  <a:pt x="17032" y="332632"/>
                  <a:pt x="222" y="2051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الرسملة الحرة-المرجحة</a:t>
            </a:r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CD3A0EC-9030-FF7E-1971-1041D2F02AE2}"/>
              </a:ext>
            </a:extLst>
          </p:cNvPr>
          <p:cNvSpPr/>
          <p:nvPr/>
        </p:nvSpPr>
        <p:spPr>
          <a:xfrm>
            <a:off x="444731" y="2292049"/>
            <a:ext cx="9558932" cy="865594"/>
          </a:xfrm>
          <a:custGeom>
            <a:avLst/>
            <a:gdLst>
              <a:gd name="connsiteX0" fmla="*/ 144269 w 9558932"/>
              <a:gd name="connsiteY0" fmla="*/ 0 h 865594"/>
              <a:gd name="connsiteX1" fmla="*/ 638539 w 9558932"/>
              <a:gd name="connsiteY1" fmla="*/ 0 h 865594"/>
              <a:gd name="connsiteX2" fmla="*/ 1132809 w 9558932"/>
              <a:gd name="connsiteY2" fmla="*/ 0 h 865594"/>
              <a:gd name="connsiteX3" fmla="*/ 1815372 w 9558932"/>
              <a:gd name="connsiteY3" fmla="*/ 0 h 865594"/>
              <a:gd name="connsiteX4" fmla="*/ 2309641 w 9558932"/>
              <a:gd name="connsiteY4" fmla="*/ 0 h 865594"/>
              <a:gd name="connsiteX5" fmla="*/ 2992205 w 9558932"/>
              <a:gd name="connsiteY5" fmla="*/ 0 h 865594"/>
              <a:gd name="connsiteX6" fmla="*/ 3580621 w 9558932"/>
              <a:gd name="connsiteY6" fmla="*/ 0 h 865594"/>
              <a:gd name="connsiteX7" fmla="*/ 4169037 w 9558932"/>
              <a:gd name="connsiteY7" fmla="*/ 0 h 865594"/>
              <a:gd name="connsiteX8" fmla="*/ 4851601 w 9558932"/>
              <a:gd name="connsiteY8" fmla="*/ 0 h 865594"/>
              <a:gd name="connsiteX9" fmla="*/ 5157577 w 9558932"/>
              <a:gd name="connsiteY9" fmla="*/ 0 h 865594"/>
              <a:gd name="connsiteX10" fmla="*/ 5651847 w 9558932"/>
              <a:gd name="connsiteY10" fmla="*/ 0 h 865594"/>
              <a:gd name="connsiteX11" fmla="*/ 6051970 w 9558932"/>
              <a:gd name="connsiteY11" fmla="*/ 0 h 865594"/>
              <a:gd name="connsiteX12" fmla="*/ 6640386 w 9558932"/>
              <a:gd name="connsiteY12" fmla="*/ 0 h 865594"/>
              <a:gd name="connsiteX13" fmla="*/ 7228803 w 9558932"/>
              <a:gd name="connsiteY13" fmla="*/ 0 h 865594"/>
              <a:gd name="connsiteX14" fmla="*/ 7911366 w 9558932"/>
              <a:gd name="connsiteY14" fmla="*/ 0 h 865594"/>
              <a:gd name="connsiteX15" fmla="*/ 8499782 w 9558932"/>
              <a:gd name="connsiteY15" fmla="*/ 0 h 865594"/>
              <a:gd name="connsiteX16" fmla="*/ 8805759 w 9558932"/>
              <a:gd name="connsiteY16" fmla="*/ 0 h 865594"/>
              <a:gd name="connsiteX17" fmla="*/ 9558932 w 9558932"/>
              <a:gd name="connsiteY17" fmla="*/ 0 h 865594"/>
              <a:gd name="connsiteX18" fmla="*/ 9558932 w 9558932"/>
              <a:gd name="connsiteY18" fmla="*/ 0 h 865594"/>
              <a:gd name="connsiteX19" fmla="*/ 9558932 w 9558932"/>
              <a:gd name="connsiteY19" fmla="*/ 360663 h 865594"/>
              <a:gd name="connsiteX20" fmla="*/ 9558932 w 9558932"/>
              <a:gd name="connsiteY20" fmla="*/ 721325 h 865594"/>
              <a:gd name="connsiteX21" fmla="*/ 9414663 w 9558932"/>
              <a:gd name="connsiteY21" fmla="*/ 865594 h 865594"/>
              <a:gd name="connsiteX22" fmla="*/ 8920393 w 9558932"/>
              <a:gd name="connsiteY22" fmla="*/ 865594 h 865594"/>
              <a:gd name="connsiteX23" fmla="*/ 8237830 w 9558932"/>
              <a:gd name="connsiteY23" fmla="*/ 865594 h 865594"/>
              <a:gd name="connsiteX24" fmla="*/ 7461120 w 9558932"/>
              <a:gd name="connsiteY24" fmla="*/ 865594 h 865594"/>
              <a:gd name="connsiteX25" fmla="*/ 7060997 w 9558932"/>
              <a:gd name="connsiteY25" fmla="*/ 865594 h 865594"/>
              <a:gd name="connsiteX26" fmla="*/ 6660874 w 9558932"/>
              <a:gd name="connsiteY26" fmla="*/ 865594 h 865594"/>
              <a:gd name="connsiteX27" fmla="*/ 6354898 w 9558932"/>
              <a:gd name="connsiteY27" fmla="*/ 865594 h 865594"/>
              <a:gd name="connsiteX28" fmla="*/ 5672334 w 9558932"/>
              <a:gd name="connsiteY28" fmla="*/ 865594 h 865594"/>
              <a:gd name="connsiteX29" fmla="*/ 5366358 w 9558932"/>
              <a:gd name="connsiteY29" fmla="*/ 865594 h 865594"/>
              <a:gd name="connsiteX30" fmla="*/ 4777941 w 9558932"/>
              <a:gd name="connsiteY30" fmla="*/ 865594 h 865594"/>
              <a:gd name="connsiteX31" fmla="*/ 4095378 w 9558932"/>
              <a:gd name="connsiteY31" fmla="*/ 865594 h 865594"/>
              <a:gd name="connsiteX32" fmla="*/ 3695255 w 9558932"/>
              <a:gd name="connsiteY32" fmla="*/ 865594 h 865594"/>
              <a:gd name="connsiteX33" fmla="*/ 2918546 w 9558932"/>
              <a:gd name="connsiteY33" fmla="*/ 865594 h 865594"/>
              <a:gd name="connsiteX34" fmla="*/ 2424276 w 9558932"/>
              <a:gd name="connsiteY34" fmla="*/ 865594 h 865594"/>
              <a:gd name="connsiteX35" fmla="*/ 1930006 w 9558932"/>
              <a:gd name="connsiteY35" fmla="*/ 865594 h 865594"/>
              <a:gd name="connsiteX36" fmla="*/ 1153296 w 9558932"/>
              <a:gd name="connsiteY36" fmla="*/ 865594 h 865594"/>
              <a:gd name="connsiteX37" fmla="*/ 0 w 9558932"/>
              <a:gd name="connsiteY37" fmla="*/ 865594 h 865594"/>
              <a:gd name="connsiteX38" fmla="*/ 0 w 9558932"/>
              <a:gd name="connsiteY38" fmla="*/ 865594 h 865594"/>
              <a:gd name="connsiteX39" fmla="*/ 0 w 9558932"/>
              <a:gd name="connsiteY39" fmla="*/ 497718 h 865594"/>
              <a:gd name="connsiteX40" fmla="*/ 0 w 9558932"/>
              <a:gd name="connsiteY40" fmla="*/ 144269 h 865594"/>
              <a:gd name="connsiteX41" fmla="*/ 144269 w 9558932"/>
              <a:gd name="connsiteY41" fmla="*/ 0 h 86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865594" fill="none" extrusionOk="0">
                <a:moveTo>
                  <a:pt x="144269" y="0"/>
                </a:moveTo>
                <a:cubicBezTo>
                  <a:pt x="270129" y="-15495"/>
                  <a:pt x="437677" y="5411"/>
                  <a:pt x="638539" y="0"/>
                </a:cubicBezTo>
                <a:cubicBezTo>
                  <a:pt x="839401" y="-5411"/>
                  <a:pt x="926646" y="2468"/>
                  <a:pt x="1132809" y="0"/>
                </a:cubicBezTo>
                <a:cubicBezTo>
                  <a:pt x="1338972" y="-2468"/>
                  <a:pt x="1633513" y="60944"/>
                  <a:pt x="1815372" y="0"/>
                </a:cubicBezTo>
                <a:cubicBezTo>
                  <a:pt x="1997231" y="-60944"/>
                  <a:pt x="2079273" y="4196"/>
                  <a:pt x="2309641" y="0"/>
                </a:cubicBezTo>
                <a:cubicBezTo>
                  <a:pt x="2540009" y="-4196"/>
                  <a:pt x="2777823" y="11981"/>
                  <a:pt x="2992205" y="0"/>
                </a:cubicBezTo>
                <a:cubicBezTo>
                  <a:pt x="3206587" y="-11981"/>
                  <a:pt x="3343108" y="58583"/>
                  <a:pt x="3580621" y="0"/>
                </a:cubicBezTo>
                <a:cubicBezTo>
                  <a:pt x="3818134" y="-58583"/>
                  <a:pt x="3980331" y="21283"/>
                  <a:pt x="4169037" y="0"/>
                </a:cubicBezTo>
                <a:cubicBezTo>
                  <a:pt x="4357743" y="-21283"/>
                  <a:pt x="4599203" y="64462"/>
                  <a:pt x="4851601" y="0"/>
                </a:cubicBezTo>
                <a:cubicBezTo>
                  <a:pt x="5103999" y="-64462"/>
                  <a:pt x="5075525" y="27338"/>
                  <a:pt x="5157577" y="0"/>
                </a:cubicBezTo>
                <a:cubicBezTo>
                  <a:pt x="5239629" y="-27338"/>
                  <a:pt x="5411532" y="22359"/>
                  <a:pt x="5651847" y="0"/>
                </a:cubicBezTo>
                <a:cubicBezTo>
                  <a:pt x="5892162" y="-22359"/>
                  <a:pt x="5970193" y="34889"/>
                  <a:pt x="6051970" y="0"/>
                </a:cubicBezTo>
                <a:cubicBezTo>
                  <a:pt x="6133747" y="-34889"/>
                  <a:pt x="6518131" y="16476"/>
                  <a:pt x="6640386" y="0"/>
                </a:cubicBezTo>
                <a:cubicBezTo>
                  <a:pt x="6762641" y="-16476"/>
                  <a:pt x="7040887" y="66363"/>
                  <a:pt x="7228803" y="0"/>
                </a:cubicBezTo>
                <a:cubicBezTo>
                  <a:pt x="7416719" y="-66363"/>
                  <a:pt x="7757423" y="67274"/>
                  <a:pt x="7911366" y="0"/>
                </a:cubicBezTo>
                <a:cubicBezTo>
                  <a:pt x="8065309" y="-67274"/>
                  <a:pt x="8261468" y="19606"/>
                  <a:pt x="8499782" y="0"/>
                </a:cubicBezTo>
                <a:cubicBezTo>
                  <a:pt x="8738096" y="-19606"/>
                  <a:pt x="8714371" y="17125"/>
                  <a:pt x="8805759" y="0"/>
                </a:cubicBezTo>
                <a:cubicBezTo>
                  <a:pt x="8897147" y="-17125"/>
                  <a:pt x="9262774" y="5895"/>
                  <a:pt x="9558932" y="0"/>
                </a:cubicBezTo>
                <a:lnTo>
                  <a:pt x="9558932" y="0"/>
                </a:lnTo>
                <a:cubicBezTo>
                  <a:pt x="9578172" y="102916"/>
                  <a:pt x="9534284" y="196981"/>
                  <a:pt x="9558932" y="360663"/>
                </a:cubicBezTo>
                <a:cubicBezTo>
                  <a:pt x="9583580" y="524345"/>
                  <a:pt x="9545506" y="589598"/>
                  <a:pt x="9558932" y="721325"/>
                </a:cubicBezTo>
                <a:cubicBezTo>
                  <a:pt x="9552037" y="785159"/>
                  <a:pt x="9492974" y="862293"/>
                  <a:pt x="9414663" y="865594"/>
                </a:cubicBezTo>
                <a:cubicBezTo>
                  <a:pt x="9232259" y="904449"/>
                  <a:pt x="9163560" y="848702"/>
                  <a:pt x="8920393" y="865594"/>
                </a:cubicBezTo>
                <a:cubicBezTo>
                  <a:pt x="8677226" y="882486"/>
                  <a:pt x="8422685" y="859576"/>
                  <a:pt x="8237830" y="865594"/>
                </a:cubicBezTo>
                <a:cubicBezTo>
                  <a:pt x="8052975" y="871612"/>
                  <a:pt x="7624319" y="861206"/>
                  <a:pt x="7461120" y="865594"/>
                </a:cubicBezTo>
                <a:cubicBezTo>
                  <a:pt x="7297921" y="869982"/>
                  <a:pt x="7198232" y="840510"/>
                  <a:pt x="7060997" y="865594"/>
                </a:cubicBezTo>
                <a:cubicBezTo>
                  <a:pt x="6923762" y="890678"/>
                  <a:pt x="6779527" y="847067"/>
                  <a:pt x="6660874" y="865594"/>
                </a:cubicBezTo>
                <a:cubicBezTo>
                  <a:pt x="6542221" y="884121"/>
                  <a:pt x="6419795" y="841248"/>
                  <a:pt x="6354898" y="865594"/>
                </a:cubicBezTo>
                <a:cubicBezTo>
                  <a:pt x="6290001" y="889940"/>
                  <a:pt x="5908811" y="850846"/>
                  <a:pt x="5672334" y="865594"/>
                </a:cubicBezTo>
                <a:cubicBezTo>
                  <a:pt x="5435857" y="880342"/>
                  <a:pt x="5443030" y="845478"/>
                  <a:pt x="5366358" y="865594"/>
                </a:cubicBezTo>
                <a:cubicBezTo>
                  <a:pt x="5289686" y="885710"/>
                  <a:pt x="4958750" y="829745"/>
                  <a:pt x="4777941" y="865594"/>
                </a:cubicBezTo>
                <a:cubicBezTo>
                  <a:pt x="4597132" y="901443"/>
                  <a:pt x="4421349" y="794949"/>
                  <a:pt x="4095378" y="865594"/>
                </a:cubicBezTo>
                <a:cubicBezTo>
                  <a:pt x="3769407" y="936239"/>
                  <a:pt x="3811651" y="856674"/>
                  <a:pt x="3695255" y="865594"/>
                </a:cubicBezTo>
                <a:cubicBezTo>
                  <a:pt x="3578859" y="874514"/>
                  <a:pt x="3304861" y="803695"/>
                  <a:pt x="2918546" y="865594"/>
                </a:cubicBezTo>
                <a:cubicBezTo>
                  <a:pt x="2532231" y="927493"/>
                  <a:pt x="2623791" y="842761"/>
                  <a:pt x="2424276" y="865594"/>
                </a:cubicBezTo>
                <a:cubicBezTo>
                  <a:pt x="2224761" y="888427"/>
                  <a:pt x="2091484" y="810441"/>
                  <a:pt x="1930006" y="865594"/>
                </a:cubicBezTo>
                <a:cubicBezTo>
                  <a:pt x="1768528" y="920747"/>
                  <a:pt x="1526154" y="790597"/>
                  <a:pt x="1153296" y="865594"/>
                </a:cubicBezTo>
                <a:cubicBezTo>
                  <a:pt x="780438" y="940591"/>
                  <a:pt x="552021" y="846011"/>
                  <a:pt x="0" y="865594"/>
                </a:cubicBezTo>
                <a:lnTo>
                  <a:pt x="0" y="865594"/>
                </a:lnTo>
                <a:cubicBezTo>
                  <a:pt x="-21018" y="736227"/>
                  <a:pt x="1151" y="598373"/>
                  <a:pt x="0" y="497718"/>
                </a:cubicBezTo>
                <a:cubicBezTo>
                  <a:pt x="-1151" y="397063"/>
                  <a:pt x="12236" y="253750"/>
                  <a:pt x="0" y="144269"/>
                </a:cubicBezTo>
                <a:cubicBezTo>
                  <a:pt x="3492" y="61923"/>
                  <a:pt x="56468" y="21873"/>
                  <a:pt x="144269" y="0"/>
                </a:cubicBezTo>
                <a:close/>
              </a:path>
              <a:path w="9558932" h="865594" stroke="0" extrusionOk="0">
                <a:moveTo>
                  <a:pt x="144269" y="0"/>
                </a:moveTo>
                <a:cubicBezTo>
                  <a:pt x="432863" y="-51593"/>
                  <a:pt x="532227" y="64983"/>
                  <a:pt x="826832" y="0"/>
                </a:cubicBezTo>
                <a:cubicBezTo>
                  <a:pt x="1121437" y="-64983"/>
                  <a:pt x="1068102" y="17150"/>
                  <a:pt x="1226955" y="0"/>
                </a:cubicBezTo>
                <a:cubicBezTo>
                  <a:pt x="1385808" y="-17150"/>
                  <a:pt x="1445828" y="16482"/>
                  <a:pt x="1532932" y="0"/>
                </a:cubicBezTo>
                <a:cubicBezTo>
                  <a:pt x="1620036" y="-16482"/>
                  <a:pt x="1740837" y="24175"/>
                  <a:pt x="1933055" y="0"/>
                </a:cubicBezTo>
                <a:cubicBezTo>
                  <a:pt x="2125273" y="-24175"/>
                  <a:pt x="2146646" y="8661"/>
                  <a:pt x="2333178" y="0"/>
                </a:cubicBezTo>
                <a:cubicBezTo>
                  <a:pt x="2519710" y="-8661"/>
                  <a:pt x="2634579" y="17610"/>
                  <a:pt x="2827448" y="0"/>
                </a:cubicBezTo>
                <a:cubicBezTo>
                  <a:pt x="3020317" y="-17610"/>
                  <a:pt x="3094739" y="2049"/>
                  <a:pt x="3321718" y="0"/>
                </a:cubicBezTo>
                <a:cubicBezTo>
                  <a:pt x="3548697" y="-2049"/>
                  <a:pt x="3660668" y="9484"/>
                  <a:pt x="3910134" y="0"/>
                </a:cubicBezTo>
                <a:cubicBezTo>
                  <a:pt x="4159600" y="-9484"/>
                  <a:pt x="4236189" y="68433"/>
                  <a:pt x="4498551" y="0"/>
                </a:cubicBezTo>
                <a:cubicBezTo>
                  <a:pt x="4760913" y="-68433"/>
                  <a:pt x="4795186" y="28151"/>
                  <a:pt x="4992820" y="0"/>
                </a:cubicBezTo>
                <a:cubicBezTo>
                  <a:pt x="5190454" y="-28151"/>
                  <a:pt x="5231644" y="23371"/>
                  <a:pt x="5298797" y="0"/>
                </a:cubicBezTo>
                <a:cubicBezTo>
                  <a:pt x="5365950" y="-23371"/>
                  <a:pt x="5612767" y="57449"/>
                  <a:pt x="5887213" y="0"/>
                </a:cubicBezTo>
                <a:cubicBezTo>
                  <a:pt x="6161659" y="-57449"/>
                  <a:pt x="6336185" y="25956"/>
                  <a:pt x="6569776" y="0"/>
                </a:cubicBezTo>
                <a:cubicBezTo>
                  <a:pt x="6803367" y="-25956"/>
                  <a:pt x="7118340" y="81566"/>
                  <a:pt x="7346486" y="0"/>
                </a:cubicBezTo>
                <a:cubicBezTo>
                  <a:pt x="7574632" y="-81566"/>
                  <a:pt x="7579846" y="23172"/>
                  <a:pt x="7746609" y="0"/>
                </a:cubicBezTo>
                <a:cubicBezTo>
                  <a:pt x="7913372" y="-23172"/>
                  <a:pt x="7920309" y="32606"/>
                  <a:pt x="8052586" y="0"/>
                </a:cubicBezTo>
                <a:cubicBezTo>
                  <a:pt x="8184863" y="-32606"/>
                  <a:pt x="8408649" y="23830"/>
                  <a:pt x="8641002" y="0"/>
                </a:cubicBezTo>
                <a:cubicBezTo>
                  <a:pt x="8873355" y="-23830"/>
                  <a:pt x="8847636" y="27100"/>
                  <a:pt x="8946979" y="0"/>
                </a:cubicBezTo>
                <a:cubicBezTo>
                  <a:pt x="9046322" y="-27100"/>
                  <a:pt x="9291588" y="20562"/>
                  <a:pt x="9558932" y="0"/>
                </a:cubicBezTo>
                <a:lnTo>
                  <a:pt x="9558932" y="0"/>
                </a:lnTo>
                <a:cubicBezTo>
                  <a:pt x="9573870" y="161332"/>
                  <a:pt x="9529121" y="189277"/>
                  <a:pt x="9558932" y="353449"/>
                </a:cubicBezTo>
                <a:cubicBezTo>
                  <a:pt x="9588743" y="517621"/>
                  <a:pt x="9528165" y="567675"/>
                  <a:pt x="9558932" y="721325"/>
                </a:cubicBezTo>
                <a:cubicBezTo>
                  <a:pt x="9548992" y="805365"/>
                  <a:pt x="9486639" y="868817"/>
                  <a:pt x="9414663" y="865594"/>
                </a:cubicBezTo>
                <a:cubicBezTo>
                  <a:pt x="9308038" y="874747"/>
                  <a:pt x="9143883" y="851878"/>
                  <a:pt x="9014540" y="865594"/>
                </a:cubicBezTo>
                <a:cubicBezTo>
                  <a:pt x="8885197" y="879310"/>
                  <a:pt x="8492235" y="827941"/>
                  <a:pt x="8237830" y="865594"/>
                </a:cubicBezTo>
                <a:cubicBezTo>
                  <a:pt x="7983425" y="903247"/>
                  <a:pt x="7951822" y="829035"/>
                  <a:pt x="7837707" y="865594"/>
                </a:cubicBezTo>
                <a:cubicBezTo>
                  <a:pt x="7723592" y="902153"/>
                  <a:pt x="7418837" y="827663"/>
                  <a:pt x="7060997" y="865594"/>
                </a:cubicBezTo>
                <a:cubicBezTo>
                  <a:pt x="6703157" y="903525"/>
                  <a:pt x="6609987" y="859144"/>
                  <a:pt x="6284288" y="865594"/>
                </a:cubicBezTo>
                <a:cubicBezTo>
                  <a:pt x="5958589" y="872044"/>
                  <a:pt x="5879464" y="812747"/>
                  <a:pt x="5695871" y="865594"/>
                </a:cubicBezTo>
                <a:cubicBezTo>
                  <a:pt x="5512278" y="918441"/>
                  <a:pt x="5202958" y="791670"/>
                  <a:pt x="5013308" y="865594"/>
                </a:cubicBezTo>
                <a:cubicBezTo>
                  <a:pt x="4823658" y="939518"/>
                  <a:pt x="4725959" y="831373"/>
                  <a:pt x="4613185" y="865594"/>
                </a:cubicBezTo>
                <a:cubicBezTo>
                  <a:pt x="4500411" y="899815"/>
                  <a:pt x="4144291" y="828296"/>
                  <a:pt x="4024768" y="865594"/>
                </a:cubicBezTo>
                <a:cubicBezTo>
                  <a:pt x="3905245" y="902892"/>
                  <a:pt x="3628840" y="799772"/>
                  <a:pt x="3342205" y="865594"/>
                </a:cubicBezTo>
                <a:cubicBezTo>
                  <a:pt x="3055570" y="931416"/>
                  <a:pt x="2927328" y="865568"/>
                  <a:pt x="2659642" y="865594"/>
                </a:cubicBezTo>
                <a:cubicBezTo>
                  <a:pt x="2391956" y="865620"/>
                  <a:pt x="2449396" y="842408"/>
                  <a:pt x="2353666" y="865594"/>
                </a:cubicBezTo>
                <a:cubicBezTo>
                  <a:pt x="2257936" y="888780"/>
                  <a:pt x="2087209" y="834845"/>
                  <a:pt x="1953543" y="865594"/>
                </a:cubicBezTo>
                <a:cubicBezTo>
                  <a:pt x="1819877" y="896343"/>
                  <a:pt x="1695955" y="812395"/>
                  <a:pt x="1459273" y="865594"/>
                </a:cubicBezTo>
                <a:cubicBezTo>
                  <a:pt x="1222591" y="918793"/>
                  <a:pt x="1188883" y="832452"/>
                  <a:pt x="1059150" y="865594"/>
                </a:cubicBezTo>
                <a:cubicBezTo>
                  <a:pt x="929417" y="898736"/>
                  <a:pt x="497572" y="800979"/>
                  <a:pt x="0" y="865594"/>
                </a:cubicBezTo>
                <a:lnTo>
                  <a:pt x="0" y="865594"/>
                </a:lnTo>
                <a:cubicBezTo>
                  <a:pt x="-15447" y="779756"/>
                  <a:pt x="39333" y="666332"/>
                  <a:pt x="0" y="497718"/>
                </a:cubicBezTo>
                <a:cubicBezTo>
                  <a:pt x="-39333" y="329104"/>
                  <a:pt x="2562" y="244709"/>
                  <a:pt x="0" y="144269"/>
                </a:cubicBezTo>
                <a:cubicBezTo>
                  <a:pt x="6520" y="83519"/>
                  <a:pt x="68092" y="3091"/>
                  <a:pt x="144269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يمكن أيضا اعتبار ستاندرد آند بورز 500 أحد مؤشرات الأسهم الرئيسية في العالم ، </a:t>
            </a:r>
            <a:r>
              <a:rPr lang="ar-EG" sz="1600" dirty="0">
                <a:ln/>
                <a:solidFill>
                  <a:srgbClr val="FF0000"/>
                </a:solidFill>
              </a:rPr>
              <a:t>حيث تؤثر تقلباته بشكل كبير على مؤشرات الأسهم في البلدان الأخرى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35D0C3A-3B97-1026-F5E5-1E336B3B82E7}"/>
              </a:ext>
            </a:extLst>
          </p:cNvPr>
          <p:cNvSpPr/>
          <p:nvPr/>
        </p:nvSpPr>
        <p:spPr>
          <a:xfrm>
            <a:off x="444731" y="3407834"/>
            <a:ext cx="9558932" cy="865594"/>
          </a:xfrm>
          <a:custGeom>
            <a:avLst/>
            <a:gdLst>
              <a:gd name="connsiteX0" fmla="*/ 144269 w 9558932"/>
              <a:gd name="connsiteY0" fmla="*/ 0 h 865594"/>
              <a:gd name="connsiteX1" fmla="*/ 638539 w 9558932"/>
              <a:gd name="connsiteY1" fmla="*/ 0 h 865594"/>
              <a:gd name="connsiteX2" fmla="*/ 1132809 w 9558932"/>
              <a:gd name="connsiteY2" fmla="*/ 0 h 865594"/>
              <a:gd name="connsiteX3" fmla="*/ 1815372 w 9558932"/>
              <a:gd name="connsiteY3" fmla="*/ 0 h 865594"/>
              <a:gd name="connsiteX4" fmla="*/ 2309641 w 9558932"/>
              <a:gd name="connsiteY4" fmla="*/ 0 h 865594"/>
              <a:gd name="connsiteX5" fmla="*/ 2992205 w 9558932"/>
              <a:gd name="connsiteY5" fmla="*/ 0 h 865594"/>
              <a:gd name="connsiteX6" fmla="*/ 3580621 w 9558932"/>
              <a:gd name="connsiteY6" fmla="*/ 0 h 865594"/>
              <a:gd name="connsiteX7" fmla="*/ 4169037 w 9558932"/>
              <a:gd name="connsiteY7" fmla="*/ 0 h 865594"/>
              <a:gd name="connsiteX8" fmla="*/ 4851601 w 9558932"/>
              <a:gd name="connsiteY8" fmla="*/ 0 h 865594"/>
              <a:gd name="connsiteX9" fmla="*/ 5157577 w 9558932"/>
              <a:gd name="connsiteY9" fmla="*/ 0 h 865594"/>
              <a:gd name="connsiteX10" fmla="*/ 5651847 w 9558932"/>
              <a:gd name="connsiteY10" fmla="*/ 0 h 865594"/>
              <a:gd name="connsiteX11" fmla="*/ 6051970 w 9558932"/>
              <a:gd name="connsiteY11" fmla="*/ 0 h 865594"/>
              <a:gd name="connsiteX12" fmla="*/ 6640386 w 9558932"/>
              <a:gd name="connsiteY12" fmla="*/ 0 h 865594"/>
              <a:gd name="connsiteX13" fmla="*/ 7228803 w 9558932"/>
              <a:gd name="connsiteY13" fmla="*/ 0 h 865594"/>
              <a:gd name="connsiteX14" fmla="*/ 7911366 w 9558932"/>
              <a:gd name="connsiteY14" fmla="*/ 0 h 865594"/>
              <a:gd name="connsiteX15" fmla="*/ 8499782 w 9558932"/>
              <a:gd name="connsiteY15" fmla="*/ 0 h 865594"/>
              <a:gd name="connsiteX16" fmla="*/ 8805759 w 9558932"/>
              <a:gd name="connsiteY16" fmla="*/ 0 h 865594"/>
              <a:gd name="connsiteX17" fmla="*/ 9558932 w 9558932"/>
              <a:gd name="connsiteY17" fmla="*/ 0 h 865594"/>
              <a:gd name="connsiteX18" fmla="*/ 9558932 w 9558932"/>
              <a:gd name="connsiteY18" fmla="*/ 0 h 865594"/>
              <a:gd name="connsiteX19" fmla="*/ 9558932 w 9558932"/>
              <a:gd name="connsiteY19" fmla="*/ 360663 h 865594"/>
              <a:gd name="connsiteX20" fmla="*/ 9558932 w 9558932"/>
              <a:gd name="connsiteY20" fmla="*/ 721325 h 865594"/>
              <a:gd name="connsiteX21" fmla="*/ 9414663 w 9558932"/>
              <a:gd name="connsiteY21" fmla="*/ 865594 h 865594"/>
              <a:gd name="connsiteX22" fmla="*/ 8920393 w 9558932"/>
              <a:gd name="connsiteY22" fmla="*/ 865594 h 865594"/>
              <a:gd name="connsiteX23" fmla="*/ 8237830 w 9558932"/>
              <a:gd name="connsiteY23" fmla="*/ 865594 h 865594"/>
              <a:gd name="connsiteX24" fmla="*/ 7461120 w 9558932"/>
              <a:gd name="connsiteY24" fmla="*/ 865594 h 865594"/>
              <a:gd name="connsiteX25" fmla="*/ 7060997 w 9558932"/>
              <a:gd name="connsiteY25" fmla="*/ 865594 h 865594"/>
              <a:gd name="connsiteX26" fmla="*/ 6660874 w 9558932"/>
              <a:gd name="connsiteY26" fmla="*/ 865594 h 865594"/>
              <a:gd name="connsiteX27" fmla="*/ 6354898 w 9558932"/>
              <a:gd name="connsiteY27" fmla="*/ 865594 h 865594"/>
              <a:gd name="connsiteX28" fmla="*/ 5672334 w 9558932"/>
              <a:gd name="connsiteY28" fmla="*/ 865594 h 865594"/>
              <a:gd name="connsiteX29" fmla="*/ 5366358 w 9558932"/>
              <a:gd name="connsiteY29" fmla="*/ 865594 h 865594"/>
              <a:gd name="connsiteX30" fmla="*/ 4777941 w 9558932"/>
              <a:gd name="connsiteY30" fmla="*/ 865594 h 865594"/>
              <a:gd name="connsiteX31" fmla="*/ 4095378 w 9558932"/>
              <a:gd name="connsiteY31" fmla="*/ 865594 h 865594"/>
              <a:gd name="connsiteX32" fmla="*/ 3695255 w 9558932"/>
              <a:gd name="connsiteY32" fmla="*/ 865594 h 865594"/>
              <a:gd name="connsiteX33" fmla="*/ 2918546 w 9558932"/>
              <a:gd name="connsiteY33" fmla="*/ 865594 h 865594"/>
              <a:gd name="connsiteX34" fmla="*/ 2424276 w 9558932"/>
              <a:gd name="connsiteY34" fmla="*/ 865594 h 865594"/>
              <a:gd name="connsiteX35" fmla="*/ 1930006 w 9558932"/>
              <a:gd name="connsiteY35" fmla="*/ 865594 h 865594"/>
              <a:gd name="connsiteX36" fmla="*/ 1153296 w 9558932"/>
              <a:gd name="connsiteY36" fmla="*/ 865594 h 865594"/>
              <a:gd name="connsiteX37" fmla="*/ 0 w 9558932"/>
              <a:gd name="connsiteY37" fmla="*/ 865594 h 865594"/>
              <a:gd name="connsiteX38" fmla="*/ 0 w 9558932"/>
              <a:gd name="connsiteY38" fmla="*/ 865594 h 865594"/>
              <a:gd name="connsiteX39" fmla="*/ 0 w 9558932"/>
              <a:gd name="connsiteY39" fmla="*/ 497718 h 865594"/>
              <a:gd name="connsiteX40" fmla="*/ 0 w 9558932"/>
              <a:gd name="connsiteY40" fmla="*/ 144269 h 865594"/>
              <a:gd name="connsiteX41" fmla="*/ 144269 w 9558932"/>
              <a:gd name="connsiteY41" fmla="*/ 0 h 86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865594" fill="none" extrusionOk="0">
                <a:moveTo>
                  <a:pt x="144269" y="0"/>
                </a:moveTo>
                <a:cubicBezTo>
                  <a:pt x="270129" y="-15495"/>
                  <a:pt x="437677" y="5411"/>
                  <a:pt x="638539" y="0"/>
                </a:cubicBezTo>
                <a:cubicBezTo>
                  <a:pt x="839401" y="-5411"/>
                  <a:pt x="926646" y="2468"/>
                  <a:pt x="1132809" y="0"/>
                </a:cubicBezTo>
                <a:cubicBezTo>
                  <a:pt x="1338972" y="-2468"/>
                  <a:pt x="1633513" y="60944"/>
                  <a:pt x="1815372" y="0"/>
                </a:cubicBezTo>
                <a:cubicBezTo>
                  <a:pt x="1997231" y="-60944"/>
                  <a:pt x="2079273" y="4196"/>
                  <a:pt x="2309641" y="0"/>
                </a:cubicBezTo>
                <a:cubicBezTo>
                  <a:pt x="2540009" y="-4196"/>
                  <a:pt x="2777823" y="11981"/>
                  <a:pt x="2992205" y="0"/>
                </a:cubicBezTo>
                <a:cubicBezTo>
                  <a:pt x="3206587" y="-11981"/>
                  <a:pt x="3343108" y="58583"/>
                  <a:pt x="3580621" y="0"/>
                </a:cubicBezTo>
                <a:cubicBezTo>
                  <a:pt x="3818134" y="-58583"/>
                  <a:pt x="3980331" y="21283"/>
                  <a:pt x="4169037" y="0"/>
                </a:cubicBezTo>
                <a:cubicBezTo>
                  <a:pt x="4357743" y="-21283"/>
                  <a:pt x="4599203" y="64462"/>
                  <a:pt x="4851601" y="0"/>
                </a:cubicBezTo>
                <a:cubicBezTo>
                  <a:pt x="5103999" y="-64462"/>
                  <a:pt x="5075525" y="27338"/>
                  <a:pt x="5157577" y="0"/>
                </a:cubicBezTo>
                <a:cubicBezTo>
                  <a:pt x="5239629" y="-27338"/>
                  <a:pt x="5411532" y="22359"/>
                  <a:pt x="5651847" y="0"/>
                </a:cubicBezTo>
                <a:cubicBezTo>
                  <a:pt x="5892162" y="-22359"/>
                  <a:pt x="5970193" y="34889"/>
                  <a:pt x="6051970" y="0"/>
                </a:cubicBezTo>
                <a:cubicBezTo>
                  <a:pt x="6133747" y="-34889"/>
                  <a:pt x="6518131" y="16476"/>
                  <a:pt x="6640386" y="0"/>
                </a:cubicBezTo>
                <a:cubicBezTo>
                  <a:pt x="6762641" y="-16476"/>
                  <a:pt x="7040887" y="66363"/>
                  <a:pt x="7228803" y="0"/>
                </a:cubicBezTo>
                <a:cubicBezTo>
                  <a:pt x="7416719" y="-66363"/>
                  <a:pt x="7757423" y="67274"/>
                  <a:pt x="7911366" y="0"/>
                </a:cubicBezTo>
                <a:cubicBezTo>
                  <a:pt x="8065309" y="-67274"/>
                  <a:pt x="8261468" y="19606"/>
                  <a:pt x="8499782" y="0"/>
                </a:cubicBezTo>
                <a:cubicBezTo>
                  <a:pt x="8738096" y="-19606"/>
                  <a:pt x="8714371" y="17125"/>
                  <a:pt x="8805759" y="0"/>
                </a:cubicBezTo>
                <a:cubicBezTo>
                  <a:pt x="8897147" y="-17125"/>
                  <a:pt x="9262774" y="5895"/>
                  <a:pt x="9558932" y="0"/>
                </a:cubicBezTo>
                <a:lnTo>
                  <a:pt x="9558932" y="0"/>
                </a:lnTo>
                <a:cubicBezTo>
                  <a:pt x="9578172" y="102916"/>
                  <a:pt x="9534284" y="196981"/>
                  <a:pt x="9558932" y="360663"/>
                </a:cubicBezTo>
                <a:cubicBezTo>
                  <a:pt x="9583580" y="524345"/>
                  <a:pt x="9545506" y="589598"/>
                  <a:pt x="9558932" y="721325"/>
                </a:cubicBezTo>
                <a:cubicBezTo>
                  <a:pt x="9552037" y="785159"/>
                  <a:pt x="9492974" y="862293"/>
                  <a:pt x="9414663" y="865594"/>
                </a:cubicBezTo>
                <a:cubicBezTo>
                  <a:pt x="9232259" y="904449"/>
                  <a:pt x="9163560" y="848702"/>
                  <a:pt x="8920393" y="865594"/>
                </a:cubicBezTo>
                <a:cubicBezTo>
                  <a:pt x="8677226" y="882486"/>
                  <a:pt x="8422685" y="859576"/>
                  <a:pt x="8237830" y="865594"/>
                </a:cubicBezTo>
                <a:cubicBezTo>
                  <a:pt x="8052975" y="871612"/>
                  <a:pt x="7624319" y="861206"/>
                  <a:pt x="7461120" y="865594"/>
                </a:cubicBezTo>
                <a:cubicBezTo>
                  <a:pt x="7297921" y="869982"/>
                  <a:pt x="7198232" y="840510"/>
                  <a:pt x="7060997" y="865594"/>
                </a:cubicBezTo>
                <a:cubicBezTo>
                  <a:pt x="6923762" y="890678"/>
                  <a:pt x="6779527" y="847067"/>
                  <a:pt x="6660874" y="865594"/>
                </a:cubicBezTo>
                <a:cubicBezTo>
                  <a:pt x="6542221" y="884121"/>
                  <a:pt x="6419795" y="841248"/>
                  <a:pt x="6354898" y="865594"/>
                </a:cubicBezTo>
                <a:cubicBezTo>
                  <a:pt x="6290001" y="889940"/>
                  <a:pt x="5908811" y="850846"/>
                  <a:pt x="5672334" y="865594"/>
                </a:cubicBezTo>
                <a:cubicBezTo>
                  <a:pt x="5435857" y="880342"/>
                  <a:pt x="5443030" y="845478"/>
                  <a:pt x="5366358" y="865594"/>
                </a:cubicBezTo>
                <a:cubicBezTo>
                  <a:pt x="5289686" y="885710"/>
                  <a:pt x="4958750" y="829745"/>
                  <a:pt x="4777941" y="865594"/>
                </a:cubicBezTo>
                <a:cubicBezTo>
                  <a:pt x="4597132" y="901443"/>
                  <a:pt x="4421349" y="794949"/>
                  <a:pt x="4095378" y="865594"/>
                </a:cubicBezTo>
                <a:cubicBezTo>
                  <a:pt x="3769407" y="936239"/>
                  <a:pt x="3811651" y="856674"/>
                  <a:pt x="3695255" y="865594"/>
                </a:cubicBezTo>
                <a:cubicBezTo>
                  <a:pt x="3578859" y="874514"/>
                  <a:pt x="3304861" y="803695"/>
                  <a:pt x="2918546" y="865594"/>
                </a:cubicBezTo>
                <a:cubicBezTo>
                  <a:pt x="2532231" y="927493"/>
                  <a:pt x="2623791" y="842761"/>
                  <a:pt x="2424276" y="865594"/>
                </a:cubicBezTo>
                <a:cubicBezTo>
                  <a:pt x="2224761" y="888427"/>
                  <a:pt x="2091484" y="810441"/>
                  <a:pt x="1930006" y="865594"/>
                </a:cubicBezTo>
                <a:cubicBezTo>
                  <a:pt x="1768528" y="920747"/>
                  <a:pt x="1526154" y="790597"/>
                  <a:pt x="1153296" y="865594"/>
                </a:cubicBezTo>
                <a:cubicBezTo>
                  <a:pt x="780438" y="940591"/>
                  <a:pt x="552021" y="846011"/>
                  <a:pt x="0" y="865594"/>
                </a:cubicBezTo>
                <a:lnTo>
                  <a:pt x="0" y="865594"/>
                </a:lnTo>
                <a:cubicBezTo>
                  <a:pt x="-21018" y="736227"/>
                  <a:pt x="1151" y="598373"/>
                  <a:pt x="0" y="497718"/>
                </a:cubicBezTo>
                <a:cubicBezTo>
                  <a:pt x="-1151" y="397063"/>
                  <a:pt x="12236" y="253750"/>
                  <a:pt x="0" y="144269"/>
                </a:cubicBezTo>
                <a:cubicBezTo>
                  <a:pt x="3492" y="61923"/>
                  <a:pt x="56468" y="21873"/>
                  <a:pt x="144269" y="0"/>
                </a:cubicBezTo>
                <a:close/>
              </a:path>
              <a:path w="9558932" h="865594" stroke="0" extrusionOk="0">
                <a:moveTo>
                  <a:pt x="144269" y="0"/>
                </a:moveTo>
                <a:cubicBezTo>
                  <a:pt x="432863" y="-51593"/>
                  <a:pt x="532227" y="64983"/>
                  <a:pt x="826832" y="0"/>
                </a:cubicBezTo>
                <a:cubicBezTo>
                  <a:pt x="1121437" y="-64983"/>
                  <a:pt x="1068102" y="17150"/>
                  <a:pt x="1226955" y="0"/>
                </a:cubicBezTo>
                <a:cubicBezTo>
                  <a:pt x="1385808" y="-17150"/>
                  <a:pt x="1445828" y="16482"/>
                  <a:pt x="1532932" y="0"/>
                </a:cubicBezTo>
                <a:cubicBezTo>
                  <a:pt x="1620036" y="-16482"/>
                  <a:pt x="1740837" y="24175"/>
                  <a:pt x="1933055" y="0"/>
                </a:cubicBezTo>
                <a:cubicBezTo>
                  <a:pt x="2125273" y="-24175"/>
                  <a:pt x="2146646" y="8661"/>
                  <a:pt x="2333178" y="0"/>
                </a:cubicBezTo>
                <a:cubicBezTo>
                  <a:pt x="2519710" y="-8661"/>
                  <a:pt x="2634579" y="17610"/>
                  <a:pt x="2827448" y="0"/>
                </a:cubicBezTo>
                <a:cubicBezTo>
                  <a:pt x="3020317" y="-17610"/>
                  <a:pt x="3094739" y="2049"/>
                  <a:pt x="3321718" y="0"/>
                </a:cubicBezTo>
                <a:cubicBezTo>
                  <a:pt x="3548697" y="-2049"/>
                  <a:pt x="3660668" y="9484"/>
                  <a:pt x="3910134" y="0"/>
                </a:cubicBezTo>
                <a:cubicBezTo>
                  <a:pt x="4159600" y="-9484"/>
                  <a:pt x="4236189" y="68433"/>
                  <a:pt x="4498551" y="0"/>
                </a:cubicBezTo>
                <a:cubicBezTo>
                  <a:pt x="4760913" y="-68433"/>
                  <a:pt x="4795186" y="28151"/>
                  <a:pt x="4992820" y="0"/>
                </a:cubicBezTo>
                <a:cubicBezTo>
                  <a:pt x="5190454" y="-28151"/>
                  <a:pt x="5231644" y="23371"/>
                  <a:pt x="5298797" y="0"/>
                </a:cubicBezTo>
                <a:cubicBezTo>
                  <a:pt x="5365950" y="-23371"/>
                  <a:pt x="5612767" y="57449"/>
                  <a:pt x="5887213" y="0"/>
                </a:cubicBezTo>
                <a:cubicBezTo>
                  <a:pt x="6161659" y="-57449"/>
                  <a:pt x="6336185" y="25956"/>
                  <a:pt x="6569776" y="0"/>
                </a:cubicBezTo>
                <a:cubicBezTo>
                  <a:pt x="6803367" y="-25956"/>
                  <a:pt x="7118340" y="81566"/>
                  <a:pt x="7346486" y="0"/>
                </a:cubicBezTo>
                <a:cubicBezTo>
                  <a:pt x="7574632" y="-81566"/>
                  <a:pt x="7579846" y="23172"/>
                  <a:pt x="7746609" y="0"/>
                </a:cubicBezTo>
                <a:cubicBezTo>
                  <a:pt x="7913372" y="-23172"/>
                  <a:pt x="7920309" y="32606"/>
                  <a:pt x="8052586" y="0"/>
                </a:cubicBezTo>
                <a:cubicBezTo>
                  <a:pt x="8184863" y="-32606"/>
                  <a:pt x="8408649" y="23830"/>
                  <a:pt x="8641002" y="0"/>
                </a:cubicBezTo>
                <a:cubicBezTo>
                  <a:pt x="8873355" y="-23830"/>
                  <a:pt x="8847636" y="27100"/>
                  <a:pt x="8946979" y="0"/>
                </a:cubicBezTo>
                <a:cubicBezTo>
                  <a:pt x="9046322" y="-27100"/>
                  <a:pt x="9291588" y="20562"/>
                  <a:pt x="9558932" y="0"/>
                </a:cubicBezTo>
                <a:lnTo>
                  <a:pt x="9558932" y="0"/>
                </a:lnTo>
                <a:cubicBezTo>
                  <a:pt x="9573870" y="161332"/>
                  <a:pt x="9529121" y="189277"/>
                  <a:pt x="9558932" y="353449"/>
                </a:cubicBezTo>
                <a:cubicBezTo>
                  <a:pt x="9588743" y="517621"/>
                  <a:pt x="9528165" y="567675"/>
                  <a:pt x="9558932" y="721325"/>
                </a:cubicBezTo>
                <a:cubicBezTo>
                  <a:pt x="9548992" y="805365"/>
                  <a:pt x="9486639" y="868817"/>
                  <a:pt x="9414663" y="865594"/>
                </a:cubicBezTo>
                <a:cubicBezTo>
                  <a:pt x="9308038" y="874747"/>
                  <a:pt x="9143883" y="851878"/>
                  <a:pt x="9014540" y="865594"/>
                </a:cubicBezTo>
                <a:cubicBezTo>
                  <a:pt x="8885197" y="879310"/>
                  <a:pt x="8492235" y="827941"/>
                  <a:pt x="8237830" y="865594"/>
                </a:cubicBezTo>
                <a:cubicBezTo>
                  <a:pt x="7983425" y="903247"/>
                  <a:pt x="7951822" y="829035"/>
                  <a:pt x="7837707" y="865594"/>
                </a:cubicBezTo>
                <a:cubicBezTo>
                  <a:pt x="7723592" y="902153"/>
                  <a:pt x="7418837" y="827663"/>
                  <a:pt x="7060997" y="865594"/>
                </a:cubicBezTo>
                <a:cubicBezTo>
                  <a:pt x="6703157" y="903525"/>
                  <a:pt x="6609987" y="859144"/>
                  <a:pt x="6284288" y="865594"/>
                </a:cubicBezTo>
                <a:cubicBezTo>
                  <a:pt x="5958589" y="872044"/>
                  <a:pt x="5879464" y="812747"/>
                  <a:pt x="5695871" y="865594"/>
                </a:cubicBezTo>
                <a:cubicBezTo>
                  <a:pt x="5512278" y="918441"/>
                  <a:pt x="5202958" y="791670"/>
                  <a:pt x="5013308" y="865594"/>
                </a:cubicBezTo>
                <a:cubicBezTo>
                  <a:pt x="4823658" y="939518"/>
                  <a:pt x="4725959" y="831373"/>
                  <a:pt x="4613185" y="865594"/>
                </a:cubicBezTo>
                <a:cubicBezTo>
                  <a:pt x="4500411" y="899815"/>
                  <a:pt x="4144291" y="828296"/>
                  <a:pt x="4024768" y="865594"/>
                </a:cubicBezTo>
                <a:cubicBezTo>
                  <a:pt x="3905245" y="902892"/>
                  <a:pt x="3628840" y="799772"/>
                  <a:pt x="3342205" y="865594"/>
                </a:cubicBezTo>
                <a:cubicBezTo>
                  <a:pt x="3055570" y="931416"/>
                  <a:pt x="2927328" y="865568"/>
                  <a:pt x="2659642" y="865594"/>
                </a:cubicBezTo>
                <a:cubicBezTo>
                  <a:pt x="2391956" y="865620"/>
                  <a:pt x="2449396" y="842408"/>
                  <a:pt x="2353666" y="865594"/>
                </a:cubicBezTo>
                <a:cubicBezTo>
                  <a:pt x="2257936" y="888780"/>
                  <a:pt x="2087209" y="834845"/>
                  <a:pt x="1953543" y="865594"/>
                </a:cubicBezTo>
                <a:cubicBezTo>
                  <a:pt x="1819877" y="896343"/>
                  <a:pt x="1695955" y="812395"/>
                  <a:pt x="1459273" y="865594"/>
                </a:cubicBezTo>
                <a:cubicBezTo>
                  <a:pt x="1222591" y="918793"/>
                  <a:pt x="1188883" y="832452"/>
                  <a:pt x="1059150" y="865594"/>
                </a:cubicBezTo>
                <a:cubicBezTo>
                  <a:pt x="929417" y="898736"/>
                  <a:pt x="497572" y="800979"/>
                  <a:pt x="0" y="865594"/>
                </a:cubicBezTo>
                <a:lnTo>
                  <a:pt x="0" y="865594"/>
                </a:lnTo>
                <a:cubicBezTo>
                  <a:pt x="-15447" y="779756"/>
                  <a:pt x="39333" y="666332"/>
                  <a:pt x="0" y="497718"/>
                </a:cubicBezTo>
                <a:cubicBezTo>
                  <a:pt x="-39333" y="329104"/>
                  <a:pt x="2562" y="244709"/>
                  <a:pt x="0" y="144269"/>
                </a:cubicBezTo>
                <a:cubicBezTo>
                  <a:pt x="6520" y="83519"/>
                  <a:pt x="68092" y="3091"/>
                  <a:pt x="144269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اعتبارا من ديسمبر 2020 ، بلغت القيمة السوقية لهذا المؤشر </a:t>
            </a:r>
            <a:r>
              <a:rPr lang="ar-EG" sz="1600" dirty="0">
                <a:ln/>
                <a:solidFill>
                  <a:srgbClr val="FF0000"/>
                </a:solidFill>
              </a:rPr>
              <a:t>33.4 تريليون دولار.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2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2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602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S&amp;P 500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552994" y="2181496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Microsoft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6780619" y="2320833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Amazon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3707728" y="226423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Apple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B8CC90-9E68-C67E-F748-790D747895E3}"/>
              </a:ext>
            </a:extLst>
          </p:cNvPr>
          <p:cNvSpPr/>
          <p:nvPr/>
        </p:nvSpPr>
        <p:spPr>
          <a:xfrm>
            <a:off x="424893" y="3998575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Facebook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0D6D50-4E62-9590-4BBB-8436D67E99F9}"/>
              </a:ext>
            </a:extLst>
          </p:cNvPr>
          <p:cNvSpPr/>
          <p:nvPr/>
        </p:nvSpPr>
        <p:spPr>
          <a:xfrm>
            <a:off x="6644870" y="3717474"/>
            <a:ext cx="2490421" cy="544286"/>
          </a:xfrm>
          <a:custGeom>
            <a:avLst/>
            <a:gdLst>
              <a:gd name="connsiteX0" fmla="*/ 0 w 2490421"/>
              <a:gd name="connsiteY0" fmla="*/ 90716 h 544286"/>
              <a:gd name="connsiteX1" fmla="*/ 90716 w 2490421"/>
              <a:gd name="connsiteY1" fmla="*/ 0 h 544286"/>
              <a:gd name="connsiteX2" fmla="*/ 2399705 w 2490421"/>
              <a:gd name="connsiteY2" fmla="*/ 0 h 544286"/>
              <a:gd name="connsiteX3" fmla="*/ 2490421 w 2490421"/>
              <a:gd name="connsiteY3" fmla="*/ 90716 h 544286"/>
              <a:gd name="connsiteX4" fmla="*/ 2490421 w 2490421"/>
              <a:gd name="connsiteY4" fmla="*/ 453570 h 544286"/>
              <a:gd name="connsiteX5" fmla="*/ 2399705 w 2490421"/>
              <a:gd name="connsiteY5" fmla="*/ 544286 h 544286"/>
              <a:gd name="connsiteX6" fmla="*/ 90716 w 2490421"/>
              <a:gd name="connsiteY6" fmla="*/ 544286 h 544286"/>
              <a:gd name="connsiteX7" fmla="*/ 0 w 2490421"/>
              <a:gd name="connsiteY7" fmla="*/ 453570 h 544286"/>
              <a:gd name="connsiteX8" fmla="*/ 0 w 2490421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0421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378632" y="-158339"/>
                  <a:pt x="1776345" y="78065"/>
                  <a:pt x="2399705" y="0"/>
                </a:cubicBezTo>
                <a:cubicBezTo>
                  <a:pt x="2452080" y="-207"/>
                  <a:pt x="2487124" y="41284"/>
                  <a:pt x="2490421" y="90716"/>
                </a:cubicBezTo>
                <a:cubicBezTo>
                  <a:pt x="2462406" y="160031"/>
                  <a:pt x="2460888" y="288012"/>
                  <a:pt x="2490421" y="453570"/>
                </a:cubicBezTo>
                <a:cubicBezTo>
                  <a:pt x="2490453" y="498839"/>
                  <a:pt x="2454326" y="550388"/>
                  <a:pt x="2399705" y="544286"/>
                </a:cubicBezTo>
                <a:cubicBezTo>
                  <a:pt x="1313717" y="450037"/>
                  <a:pt x="116425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490421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345685" y="114556"/>
                  <a:pt x="1504124" y="-105465"/>
                  <a:pt x="2399705" y="0"/>
                </a:cubicBezTo>
                <a:cubicBezTo>
                  <a:pt x="2450557" y="4073"/>
                  <a:pt x="2489891" y="38441"/>
                  <a:pt x="2490421" y="90716"/>
                </a:cubicBezTo>
                <a:cubicBezTo>
                  <a:pt x="2520457" y="211728"/>
                  <a:pt x="2463602" y="357353"/>
                  <a:pt x="2490421" y="453570"/>
                </a:cubicBezTo>
                <a:cubicBezTo>
                  <a:pt x="2481451" y="499920"/>
                  <a:pt x="2454414" y="539886"/>
                  <a:pt x="2399705" y="544286"/>
                </a:cubicBezTo>
                <a:cubicBezTo>
                  <a:pt x="2019638" y="523350"/>
                  <a:pt x="712460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 Berkshire Hathaway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486196-5ED8-5CC7-EB3A-05E83E584F27}"/>
              </a:ext>
            </a:extLst>
          </p:cNvPr>
          <p:cNvSpPr/>
          <p:nvPr/>
        </p:nvSpPr>
        <p:spPr>
          <a:xfrm>
            <a:off x="3601851" y="40712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Google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41702D-E277-42A2-A2F0-CDEF9CEE32C2}"/>
              </a:ext>
            </a:extLst>
          </p:cNvPr>
          <p:cNvSpPr/>
          <p:nvPr/>
        </p:nvSpPr>
        <p:spPr>
          <a:xfrm>
            <a:off x="1679040" y="4841972"/>
            <a:ext cx="2520634" cy="544286"/>
          </a:xfrm>
          <a:custGeom>
            <a:avLst/>
            <a:gdLst>
              <a:gd name="connsiteX0" fmla="*/ 0 w 2520634"/>
              <a:gd name="connsiteY0" fmla="*/ 90716 h 544286"/>
              <a:gd name="connsiteX1" fmla="*/ 90716 w 2520634"/>
              <a:gd name="connsiteY1" fmla="*/ 0 h 544286"/>
              <a:gd name="connsiteX2" fmla="*/ 2429918 w 2520634"/>
              <a:gd name="connsiteY2" fmla="*/ 0 h 544286"/>
              <a:gd name="connsiteX3" fmla="*/ 2520634 w 2520634"/>
              <a:gd name="connsiteY3" fmla="*/ 90716 h 544286"/>
              <a:gd name="connsiteX4" fmla="*/ 2520634 w 2520634"/>
              <a:gd name="connsiteY4" fmla="*/ 453570 h 544286"/>
              <a:gd name="connsiteX5" fmla="*/ 2429918 w 2520634"/>
              <a:gd name="connsiteY5" fmla="*/ 544286 h 544286"/>
              <a:gd name="connsiteX6" fmla="*/ 90716 w 2520634"/>
              <a:gd name="connsiteY6" fmla="*/ 544286 h 544286"/>
              <a:gd name="connsiteX7" fmla="*/ 0 w 2520634"/>
              <a:gd name="connsiteY7" fmla="*/ 453570 h 544286"/>
              <a:gd name="connsiteX8" fmla="*/ 0 w 252063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63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55195" y="-158339"/>
                  <a:pt x="1273443" y="78065"/>
                  <a:pt x="2429918" y="0"/>
                </a:cubicBezTo>
                <a:cubicBezTo>
                  <a:pt x="2482293" y="-207"/>
                  <a:pt x="2517337" y="41284"/>
                  <a:pt x="2520634" y="90716"/>
                </a:cubicBezTo>
                <a:cubicBezTo>
                  <a:pt x="2492619" y="160031"/>
                  <a:pt x="2491101" y="288012"/>
                  <a:pt x="2520634" y="453570"/>
                </a:cubicBezTo>
                <a:cubicBezTo>
                  <a:pt x="2520666" y="498839"/>
                  <a:pt x="2484539" y="550388"/>
                  <a:pt x="2429918" y="544286"/>
                </a:cubicBezTo>
                <a:cubicBezTo>
                  <a:pt x="1846832" y="450037"/>
                  <a:pt x="793630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2063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917335" y="114556"/>
                  <a:pt x="1324650" y="-105465"/>
                  <a:pt x="2429918" y="0"/>
                </a:cubicBezTo>
                <a:cubicBezTo>
                  <a:pt x="2480770" y="4073"/>
                  <a:pt x="2520104" y="38441"/>
                  <a:pt x="2520634" y="90716"/>
                </a:cubicBezTo>
                <a:cubicBezTo>
                  <a:pt x="2550670" y="211728"/>
                  <a:pt x="2493815" y="357353"/>
                  <a:pt x="2520634" y="453570"/>
                </a:cubicBezTo>
                <a:cubicBezTo>
                  <a:pt x="2511664" y="499920"/>
                  <a:pt x="2484627" y="539886"/>
                  <a:pt x="2429918" y="544286"/>
                </a:cubicBezTo>
                <a:cubicBezTo>
                  <a:pt x="1432514" y="523350"/>
                  <a:pt x="44179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Johnson&amp;Johnson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F6E19F-6706-0559-73B5-26C83D980A49}"/>
              </a:ext>
            </a:extLst>
          </p:cNvPr>
          <p:cNvSpPr/>
          <p:nvPr/>
        </p:nvSpPr>
        <p:spPr>
          <a:xfrm>
            <a:off x="5582923" y="5114115"/>
            <a:ext cx="2123894" cy="544286"/>
          </a:xfrm>
          <a:custGeom>
            <a:avLst/>
            <a:gdLst>
              <a:gd name="connsiteX0" fmla="*/ 0 w 2123894"/>
              <a:gd name="connsiteY0" fmla="*/ 90716 h 544286"/>
              <a:gd name="connsiteX1" fmla="*/ 90716 w 2123894"/>
              <a:gd name="connsiteY1" fmla="*/ 0 h 544286"/>
              <a:gd name="connsiteX2" fmla="*/ 2033178 w 2123894"/>
              <a:gd name="connsiteY2" fmla="*/ 0 h 544286"/>
              <a:gd name="connsiteX3" fmla="*/ 2123894 w 2123894"/>
              <a:gd name="connsiteY3" fmla="*/ 90716 h 544286"/>
              <a:gd name="connsiteX4" fmla="*/ 2123894 w 2123894"/>
              <a:gd name="connsiteY4" fmla="*/ 453570 h 544286"/>
              <a:gd name="connsiteX5" fmla="*/ 2033178 w 2123894"/>
              <a:gd name="connsiteY5" fmla="*/ 544286 h 544286"/>
              <a:gd name="connsiteX6" fmla="*/ 90716 w 2123894"/>
              <a:gd name="connsiteY6" fmla="*/ 544286 h 544286"/>
              <a:gd name="connsiteX7" fmla="*/ 0 w 2123894"/>
              <a:gd name="connsiteY7" fmla="*/ 453570 h 544286"/>
              <a:gd name="connsiteX8" fmla="*/ 0 w 212389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89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68219" y="-158339"/>
                  <a:pt x="1572812" y="78065"/>
                  <a:pt x="2033178" y="0"/>
                </a:cubicBezTo>
                <a:cubicBezTo>
                  <a:pt x="2085553" y="-207"/>
                  <a:pt x="2120597" y="41284"/>
                  <a:pt x="2123894" y="90716"/>
                </a:cubicBezTo>
                <a:cubicBezTo>
                  <a:pt x="2095879" y="160031"/>
                  <a:pt x="2094361" y="288012"/>
                  <a:pt x="2123894" y="453570"/>
                </a:cubicBezTo>
                <a:cubicBezTo>
                  <a:pt x="2123926" y="498839"/>
                  <a:pt x="2087799" y="550388"/>
                  <a:pt x="2033178" y="544286"/>
                </a:cubicBezTo>
                <a:cubicBezTo>
                  <a:pt x="1150723" y="450037"/>
                  <a:pt x="506177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12389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50617" y="114556"/>
                  <a:pt x="1190196" y="-105465"/>
                  <a:pt x="2033178" y="0"/>
                </a:cubicBezTo>
                <a:cubicBezTo>
                  <a:pt x="2084030" y="4073"/>
                  <a:pt x="2123364" y="38441"/>
                  <a:pt x="2123894" y="90716"/>
                </a:cubicBezTo>
                <a:cubicBezTo>
                  <a:pt x="2153930" y="211728"/>
                  <a:pt x="2097075" y="357353"/>
                  <a:pt x="2123894" y="453570"/>
                </a:cubicBezTo>
                <a:cubicBezTo>
                  <a:pt x="2114924" y="499920"/>
                  <a:pt x="2087887" y="539886"/>
                  <a:pt x="2033178" y="544286"/>
                </a:cubicBezTo>
                <a:cubicBezTo>
                  <a:pt x="1121533" y="523350"/>
                  <a:pt x="1038787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Visa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AF4414-4A7A-F337-173F-5D9265A7397B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</a:t>
            </a:r>
            <a:endParaRPr lang="en-US" dirty="0"/>
          </a:p>
        </p:txBody>
      </p:sp>
      <p:pic>
        <p:nvPicPr>
          <p:cNvPr id="2050" name="Picture 2" descr="Berkshire Hathaway Logo, symbol, meaning, history, PNG, brand">
            <a:extLst>
              <a:ext uri="{FF2B5EF4-FFF2-40B4-BE49-F238E27FC236}">
                <a16:creationId xmlns:a16="http://schemas.microsoft.com/office/drawing/2014/main" id="{523557DF-6CD7-0E4B-393D-98A01161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47" y="4205166"/>
            <a:ext cx="1668027" cy="9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608DD92-5628-0A8E-0365-15235C19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09" y="5839666"/>
            <a:ext cx="1749122" cy="5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4E19896-66E0-68CB-DA65-CBC8321D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79" y="5485219"/>
            <a:ext cx="1899298" cy="3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fficial-apple-logo-png ~ Warren Berger : Warren Berger">
            <a:extLst>
              <a:ext uri="{FF2B5EF4-FFF2-40B4-BE49-F238E27FC236}">
                <a16:creationId xmlns:a16="http://schemas.microsoft.com/office/drawing/2014/main" id="{5ABA6A37-F1A7-34D2-9655-05F0F711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32" y="727419"/>
            <a:ext cx="1182434" cy="14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CEC7CF5-C147-7602-BE0C-10E4F44C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62" y="1456137"/>
            <a:ext cx="2263366" cy="6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Facebook Logo and symbol, meaning, history, PNG, brand">
            <a:extLst>
              <a:ext uri="{FF2B5EF4-FFF2-40B4-BE49-F238E27FC236}">
                <a16:creationId xmlns:a16="http://schemas.microsoft.com/office/drawing/2014/main" id="{095FB838-76B1-FF85-87A1-B48378DF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1" y="3209614"/>
            <a:ext cx="1245999" cy="7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Brand Resource Center | Brand terms">
            <a:extLst>
              <a:ext uri="{FF2B5EF4-FFF2-40B4-BE49-F238E27FC236}">
                <a16:creationId xmlns:a16="http://schemas.microsoft.com/office/drawing/2014/main" id="{CF460A66-2543-B2F7-0939-1FDB4966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74" y="3209614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49B9F9-1666-8E71-EEAB-1015801A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" y="1251568"/>
            <a:ext cx="2656345" cy="5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S&amp;P 500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AF4414-4A7A-F337-173F-5D9265A7397B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7B67FC-8397-E1FC-AFAB-324048648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4" y="1073983"/>
            <a:ext cx="9315951" cy="449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2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510242" y="10448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مؤشر هانغ سنغ هو المؤشر الرئيسي لبورصة هونغ كونغ - واحدة من أقوى البورصات في جنوب شرق آسيا. </a:t>
            </a:r>
          </a:p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يمثل هانغ سنغ حوالي 65٪ من إجمالي القيمة السوقية لهذه البورصة.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Hang Seng Index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2.929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HSI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Hong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Kong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927948" y="5949900"/>
            <a:ext cx="2083835" cy="544286"/>
          </a:xfrm>
          <a:custGeom>
            <a:avLst/>
            <a:gdLst>
              <a:gd name="connsiteX0" fmla="*/ 0 w 2083835"/>
              <a:gd name="connsiteY0" fmla="*/ 90716 h 544286"/>
              <a:gd name="connsiteX1" fmla="*/ 90716 w 2083835"/>
              <a:gd name="connsiteY1" fmla="*/ 0 h 544286"/>
              <a:gd name="connsiteX2" fmla="*/ 762898 w 2083835"/>
              <a:gd name="connsiteY2" fmla="*/ 0 h 544286"/>
              <a:gd name="connsiteX3" fmla="*/ 1435081 w 2083835"/>
              <a:gd name="connsiteY3" fmla="*/ 0 h 544286"/>
              <a:gd name="connsiteX4" fmla="*/ 1993119 w 2083835"/>
              <a:gd name="connsiteY4" fmla="*/ 0 h 544286"/>
              <a:gd name="connsiteX5" fmla="*/ 2083835 w 2083835"/>
              <a:gd name="connsiteY5" fmla="*/ 90716 h 544286"/>
              <a:gd name="connsiteX6" fmla="*/ 2083835 w 2083835"/>
              <a:gd name="connsiteY6" fmla="*/ 453570 h 544286"/>
              <a:gd name="connsiteX7" fmla="*/ 1993119 w 2083835"/>
              <a:gd name="connsiteY7" fmla="*/ 544286 h 544286"/>
              <a:gd name="connsiteX8" fmla="*/ 1416057 w 2083835"/>
              <a:gd name="connsiteY8" fmla="*/ 544286 h 544286"/>
              <a:gd name="connsiteX9" fmla="*/ 819970 w 2083835"/>
              <a:gd name="connsiteY9" fmla="*/ 544286 h 544286"/>
              <a:gd name="connsiteX10" fmla="*/ 90716 w 2083835"/>
              <a:gd name="connsiteY10" fmla="*/ 544286 h 544286"/>
              <a:gd name="connsiteX11" fmla="*/ 0 w 2083835"/>
              <a:gd name="connsiteY11" fmla="*/ 453570 h 544286"/>
              <a:gd name="connsiteX12" fmla="*/ 0 w 2083835"/>
              <a:gd name="connsiteY12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835" h="544286" fill="none" extrusionOk="0">
                <a:moveTo>
                  <a:pt x="0" y="90716"/>
                </a:moveTo>
                <a:cubicBezTo>
                  <a:pt x="-8462" y="41988"/>
                  <a:pt x="35627" y="9028"/>
                  <a:pt x="90716" y="0"/>
                </a:cubicBezTo>
                <a:cubicBezTo>
                  <a:pt x="274237" y="-9256"/>
                  <a:pt x="543002" y="23781"/>
                  <a:pt x="762898" y="0"/>
                </a:cubicBezTo>
                <a:cubicBezTo>
                  <a:pt x="982794" y="-23781"/>
                  <a:pt x="1193263" y="25980"/>
                  <a:pt x="1435081" y="0"/>
                </a:cubicBezTo>
                <a:cubicBezTo>
                  <a:pt x="1676899" y="-25980"/>
                  <a:pt x="1826589" y="21235"/>
                  <a:pt x="1993119" y="0"/>
                </a:cubicBezTo>
                <a:cubicBezTo>
                  <a:pt x="2036220" y="-2059"/>
                  <a:pt x="2086440" y="36485"/>
                  <a:pt x="2083835" y="90716"/>
                </a:cubicBezTo>
                <a:cubicBezTo>
                  <a:pt x="2100489" y="197326"/>
                  <a:pt x="2067735" y="360215"/>
                  <a:pt x="2083835" y="453570"/>
                </a:cubicBezTo>
                <a:cubicBezTo>
                  <a:pt x="2082681" y="502934"/>
                  <a:pt x="2054129" y="542637"/>
                  <a:pt x="1993119" y="544286"/>
                </a:cubicBezTo>
                <a:cubicBezTo>
                  <a:pt x="1830350" y="520943"/>
                  <a:pt x="1700255" y="565253"/>
                  <a:pt x="1416057" y="544286"/>
                </a:cubicBezTo>
                <a:cubicBezTo>
                  <a:pt x="1131859" y="523319"/>
                  <a:pt x="955256" y="528644"/>
                  <a:pt x="819970" y="544286"/>
                </a:cubicBezTo>
                <a:cubicBezTo>
                  <a:pt x="684684" y="559928"/>
                  <a:pt x="396910" y="521724"/>
                  <a:pt x="90716" y="544286"/>
                </a:cubicBezTo>
                <a:cubicBezTo>
                  <a:pt x="43121" y="533851"/>
                  <a:pt x="2665" y="514228"/>
                  <a:pt x="0" y="453570"/>
                </a:cubicBezTo>
                <a:cubicBezTo>
                  <a:pt x="13459" y="345937"/>
                  <a:pt x="-9753" y="228434"/>
                  <a:pt x="0" y="90716"/>
                </a:cubicBezTo>
                <a:close/>
              </a:path>
              <a:path w="2083835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55647" y="10295"/>
                  <a:pt x="581544" y="3145"/>
                  <a:pt x="743874" y="0"/>
                </a:cubicBezTo>
                <a:cubicBezTo>
                  <a:pt x="906204" y="-3145"/>
                  <a:pt x="1106502" y="16594"/>
                  <a:pt x="1416057" y="0"/>
                </a:cubicBezTo>
                <a:cubicBezTo>
                  <a:pt x="1725612" y="-16594"/>
                  <a:pt x="1860677" y="28778"/>
                  <a:pt x="1993119" y="0"/>
                </a:cubicBezTo>
                <a:cubicBezTo>
                  <a:pt x="2045748" y="-10392"/>
                  <a:pt x="2093234" y="44396"/>
                  <a:pt x="2083835" y="90716"/>
                </a:cubicBezTo>
                <a:cubicBezTo>
                  <a:pt x="2073918" y="227795"/>
                  <a:pt x="2087354" y="293398"/>
                  <a:pt x="2083835" y="453570"/>
                </a:cubicBezTo>
                <a:cubicBezTo>
                  <a:pt x="2087201" y="515268"/>
                  <a:pt x="2038734" y="545882"/>
                  <a:pt x="1993119" y="544286"/>
                </a:cubicBezTo>
                <a:cubicBezTo>
                  <a:pt x="1815070" y="543309"/>
                  <a:pt x="1619324" y="515289"/>
                  <a:pt x="1378009" y="544286"/>
                </a:cubicBezTo>
                <a:cubicBezTo>
                  <a:pt x="1136694" y="573284"/>
                  <a:pt x="906166" y="551949"/>
                  <a:pt x="762898" y="544286"/>
                </a:cubicBezTo>
                <a:cubicBezTo>
                  <a:pt x="619630" y="536623"/>
                  <a:pt x="255715" y="573654"/>
                  <a:pt x="90716" y="544286"/>
                </a:cubicBezTo>
                <a:cubicBezTo>
                  <a:pt x="39211" y="547036"/>
                  <a:pt x="-6061" y="498515"/>
                  <a:pt x="0" y="453570"/>
                </a:cubicBezTo>
                <a:cubicBezTo>
                  <a:pt x="17032" y="332632"/>
                  <a:pt x="222" y="205191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الرسملة -المرجحة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3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1969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9DEB68-2DEA-3044-693F-42A0E90DA22C}"/>
              </a:ext>
            </a:extLst>
          </p:cNvPr>
          <p:cNvSpPr/>
          <p:nvPr/>
        </p:nvSpPr>
        <p:spPr>
          <a:xfrm>
            <a:off x="985767" y="2597387"/>
            <a:ext cx="3543452" cy="544286"/>
          </a:xfrm>
          <a:custGeom>
            <a:avLst/>
            <a:gdLst>
              <a:gd name="connsiteX0" fmla="*/ 0 w 3543452"/>
              <a:gd name="connsiteY0" fmla="*/ 90716 h 544286"/>
              <a:gd name="connsiteX1" fmla="*/ 90716 w 3543452"/>
              <a:gd name="connsiteY1" fmla="*/ 0 h 544286"/>
              <a:gd name="connsiteX2" fmla="*/ 3452736 w 3543452"/>
              <a:gd name="connsiteY2" fmla="*/ 0 h 544286"/>
              <a:gd name="connsiteX3" fmla="*/ 3543452 w 3543452"/>
              <a:gd name="connsiteY3" fmla="*/ 90716 h 544286"/>
              <a:gd name="connsiteX4" fmla="*/ 3543452 w 3543452"/>
              <a:gd name="connsiteY4" fmla="*/ 453570 h 544286"/>
              <a:gd name="connsiteX5" fmla="*/ 3452736 w 3543452"/>
              <a:gd name="connsiteY5" fmla="*/ 544286 h 544286"/>
              <a:gd name="connsiteX6" fmla="*/ 90716 w 3543452"/>
              <a:gd name="connsiteY6" fmla="*/ 544286 h 544286"/>
              <a:gd name="connsiteX7" fmla="*/ 0 w 3543452"/>
              <a:gd name="connsiteY7" fmla="*/ 453570 h 544286"/>
              <a:gd name="connsiteX8" fmla="*/ 0 w 3543452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452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699500" y="-158339"/>
                  <a:pt x="2059852" y="78065"/>
                  <a:pt x="3452736" y="0"/>
                </a:cubicBezTo>
                <a:cubicBezTo>
                  <a:pt x="3505111" y="-207"/>
                  <a:pt x="3540155" y="41284"/>
                  <a:pt x="3543452" y="90716"/>
                </a:cubicBezTo>
                <a:cubicBezTo>
                  <a:pt x="3515437" y="160031"/>
                  <a:pt x="3513919" y="288012"/>
                  <a:pt x="3543452" y="453570"/>
                </a:cubicBezTo>
                <a:cubicBezTo>
                  <a:pt x="3543484" y="498839"/>
                  <a:pt x="3507357" y="550388"/>
                  <a:pt x="3452736" y="544286"/>
                </a:cubicBezTo>
                <a:cubicBezTo>
                  <a:pt x="2083241" y="450037"/>
                  <a:pt x="136972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543452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29344" y="114556"/>
                  <a:pt x="2976514" y="-105465"/>
                  <a:pt x="3452736" y="0"/>
                </a:cubicBezTo>
                <a:cubicBezTo>
                  <a:pt x="3503588" y="4073"/>
                  <a:pt x="3542922" y="38441"/>
                  <a:pt x="3543452" y="90716"/>
                </a:cubicBezTo>
                <a:cubicBezTo>
                  <a:pt x="3573488" y="211728"/>
                  <a:pt x="3516633" y="357353"/>
                  <a:pt x="3543452" y="453570"/>
                </a:cubicBezTo>
                <a:cubicBezTo>
                  <a:pt x="3534482" y="499920"/>
                  <a:pt x="3507445" y="539886"/>
                  <a:pt x="3452736" y="544286"/>
                </a:cubicBezTo>
                <a:cubicBezTo>
                  <a:pt x="2745241" y="523350"/>
                  <a:pt x="702985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الاستثمار: خصائص هانغ للأملاك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29E355-E060-FCA5-856A-56DFC98A9EB7}"/>
              </a:ext>
            </a:extLst>
          </p:cNvPr>
          <p:cNvSpPr/>
          <p:nvPr/>
        </p:nvSpPr>
        <p:spPr>
          <a:xfrm>
            <a:off x="5203372" y="3760487"/>
            <a:ext cx="4271311" cy="544286"/>
          </a:xfrm>
          <a:custGeom>
            <a:avLst/>
            <a:gdLst>
              <a:gd name="connsiteX0" fmla="*/ 0 w 4271311"/>
              <a:gd name="connsiteY0" fmla="*/ 90716 h 544286"/>
              <a:gd name="connsiteX1" fmla="*/ 90716 w 4271311"/>
              <a:gd name="connsiteY1" fmla="*/ 0 h 544286"/>
              <a:gd name="connsiteX2" fmla="*/ 4180595 w 4271311"/>
              <a:gd name="connsiteY2" fmla="*/ 0 h 544286"/>
              <a:gd name="connsiteX3" fmla="*/ 4271311 w 4271311"/>
              <a:gd name="connsiteY3" fmla="*/ 90716 h 544286"/>
              <a:gd name="connsiteX4" fmla="*/ 4271311 w 4271311"/>
              <a:gd name="connsiteY4" fmla="*/ 453570 h 544286"/>
              <a:gd name="connsiteX5" fmla="*/ 4180595 w 4271311"/>
              <a:gd name="connsiteY5" fmla="*/ 544286 h 544286"/>
              <a:gd name="connsiteX6" fmla="*/ 90716 w 4271311"/>
              <a:gd name="connsiteY6" fmla="*/ 544286 h 544286"/>
              <a:gd name="connsiteX7" fmla="*/ 0 w 4271311"/>
              <a:gd name="connsiteY7" fmla="*/ 453570 h 544286"/>
              <a:gd name="connsiteX8" fmla="*/ 0 w 4271311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1311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05078" y="-158339"/>
                  <a:pt x="3034648" y="78065"/>
                  <a:pt x="4180595" y="0"/>
                </a:cubicBezTo>
                <a:cubicBezTo>
                  <a:pt x="4232970" y="-207"/>
                  <a:pt x="4268014" y="41284"/>
                  <a:pt x="4271311" y="90716"/>
                </a:cubicBezTo>
                <a:cubicBezTo>
                  <a:pt x="4243296" y="160031"/>
                  <a:pt x="4241778" y="288012"/>
                  <a:pt x="4271311" y="453570"/>
                </a:cubicBezTo>
                <a:cubicBezTo>
                  <a:pt x="4271343" y="498839"/>
                  <a:pt x="4235216" y="550388"/>
                  <a:pt x="4180595" y="544286"/>
                </a:cubicBezTo>
                <a:cubicBezTo>
                  <a:pt x="3472257" y="450037"/>
                  <a:pt x="144125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271311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055394" y="114556"/>
                  <a:pt x="2412126" y="-105465"/>
                  <a:pt x="4180595" y="0"/>
                </a:cubicBezTo>
                <a:cubicBezTo>
                  <a:pt x="4231447" y="4073"/>
                  <a:pt x="4270781" y="38441"/>
                  <a:pt x="4271311" y="90716"/>
                </a:cubicBezTo>
                <a:cubicBezTo>
                  <a:pt x="4301347" y="211728"/>
                  <a:pt x="4244492" y="357353"/>
                  <a:pt x="4271311" y="453570"/>
                </a:cubicBezTo>
                <a:cubicBezTo>
                  <a:pt x="4262341" y="499920"/>
                  <a:pt x="4235304" y="539886"/>
                  <a:pt x="4180595" y="544286"/>
                </a:cubicBezTo>
                <a:cubicBezTo>
                  <a:pt x="3343933" y="523350"/>
                  <a:pt x="174507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المرافق: هانغ سنغ المرافق و قطاع الطاقة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EDA67BA-9DDF-A664-90EB-621A4AE4FD69}"/>
              </a:ext>
            </a:extLst>
          </p:cNvPr>
          <p:cNvSpPr/>
          <p:nvPr/>
        </p:nvSpPr>
        <p:spPr>
          <a:xfrm>
            <a:off x="5361489" y="2671626"/>
            <a:ext cx="3955076" cy="544286"/>
          </a:xfrm>
          <a:custGeom>
            <a:avLst/>
            <a:gdLst>
              <a:gd name="connsiteX0" fmla="*/ 0 w 3955076"/>
              <a:gd name="connsiteY0" fmla="*/ 90716 h 544286"/>
              <a:gd name="connsiteX1" fmla="*/ 90716 w 3955076"/>
              <a:gd name="connsiteY1" fmla="*/ 0 h 544286"/>
              <a:gd name="connsiteX2" fmla="*/ 3864360 w 3955076"/>
              <a:gd name="connsiteY2" fmla="*/ 0 h 544286"/>
              <a:gd name="connsiteX3" fmla="*/ 3955076 w 3955076"/>
              <a:gd name="connsiteY3" fmla="*/ 90716 h 544286"/>
              <a:gd name="connsiteX4" fmla="*/ 3955076 w 3955076"/>
              <a:gd name="connsiteY4" fmla="*/ 453570 h 544286"/>
              <a:gd name="connsiteX5" fmla="*/ 3864360 w 3955076"/>
              <a:gd name="connsiteY5" fmla="*/ 544286 h 544286"/>
              <a:gd name="connsiteX6" fmla="*/ 90716 w 3955076"/>
              <a:gd name="connsiteY6" fmla="*/ 544286 h 544286"/>
              <a:gd name="connsiteX7" fmla="*/ 0 w 3955076"/>
              <a:gd name="connsiteY7" fmla="*/ 453570 h 544286"/>
              <a:gd name="connsiteX8" fmla="*/ 0 w 395507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507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670109" y="-158339"/>
                  <a:pt x="2214559" y="78065"/>
                  <a:pt x="3864360" y="0"/>
                </a:cubicBezTo>
                <a:cubicBezTo>
                  <a:pt x="3916735" y="-207"/>
                  <a:pt x="3951779" y="41284"/>
                  <a:pt x="3955076" y="90716"/>
                </a:cubicBezTo>
                <a:cubicBezTo>
                  <a:pt x="3927061" y="160031"/>
                  <a:pt x="3925543" y="288012"/>
                  <a:pt x="3955076" y="453570"/>
                </a:cubicBezTo>
                <a:cubicBezTo>
                  <a:pt x="3955108" y="498839"/>
                  <a:pt x="3918981" y="550388"/>
                  <a:pt x="3864360" y="544286"/>
                </a:cubicBezTo>
                <a:cubicBezTo>
                  <a:pt x="2340158" y="450037"/>
                  <a:pt x="1858773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95507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955268" y="114556"/>
                  <a:pt x="3285635" y="-105465"/>
                  <a:pt x="3864360" y="0"/>
                </a:cubicBezTo>
                <a:cubicBezTo>
                  <a:pt x="3915212" y="4073"/>
                  <a:pt x="3954546" y="38441"/>
                  <a:pt x="3955076" y="90716"/>
                </a:cubicBezTo>
                <a:cubicBezTo>
                  <a:pt x="3985112" y="211728"/>
                  <a:pt x="3928257" y="357353"/>
                  <a:pt x="3955076" y="453570"/>
                </a:cubicBezTo>
                <a:cubicBezTo>
                  <a:pt x="3946106" y="499920"/>
                  <a:pt x="3919069" y="539886"/>
                  <a:pt x="3864360" y="544286"/>
                </a:cubicBezTo>
                <a:cubicBezTo>
                  <a:pt x="3383611" y="523350"/>
                  <a:pt x="1496792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الصناعي: هانغ سنغ التجارة والصناعة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DB4457-A6F8-5C03-00D2-C26A42AFB4CA}"/>
              </a:ext>
            </a:extLst>
          </p:cNvPr>
          <p:cNvSpPr/>
          <p:nvPr/>
        </p:nvSpPr>
        <p:spPr>
          <a:xfrm>
            <a:off x="904924" y="3790688"/>
            <a:ext cx="3543452" cy="544286"/>
          </a:xfrm>
          <a:custGeom>
            <a:avLst/>
            <a:gdLst>
              <a:gd name="connsiteX0" fmla="*/ 0 w 3543452"/>
              <a:gd name="connsiteY0" fmla="*/ 90716 h 544286"/>
              <a:gd name="connsiteX1" fmla="*/ 90716 w 3543452"/>
              <a:gd name="connsiteY1" fmla="*/ 0 h 544286"/>
              <a:gd name="connsiteX2" fmla="*/ 3452736 w 3543452"/>
              <a:gd name="connsiteY2" fmla="*/ 0 h 544286"/>
              <a:gd name="connsiteX3" fmla="*/ 3543452 w 3543452"/>
              <a:gd name="connsiteY3" fmla="*/ 90716 h 544286"/>
              <a:gd name="connsiteX4" fmla="*/ 3543452 w 3543452"/>
              <a:gd name="connsiteY4" fmla="*/ 453570 h 544286"/>
              <a:gd name="connsiteX5" fmla="*/ 3452736 w 3543452"/>
              <a:gd name="connsiteY5" fmla="*/ 544286 h 544286"/>
              <a:gd name="connsiteX6" fmla="*/ 90716 w 3543452"/>
              <a:gd name="connsiteY6" fmla="*/ 544286 h 544286"/>
              <a:gd name="connsiteX7" fmla="*/ 0 w 3543452"/>
              <a:gd name="connsiteY7" fmla="*/ 453570 h 544286"/>
              <a:gd name="connsiteX8" fmla="*/ 0 w 3543452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452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699500" y="-158339"/>
                  <a:pt x="2059852" y="78065"/>
                  <a:pt x="3452736" y="0"/>
                </a:cubicBezTo>
                <a:cubicBezTo>
                  <a:pt x="3505111" y="-207"/>
                  <a:pt x="3540155" y="41284"/>
                  <a:pt x="3543452" y="90716"/>
                </a:cubicBezTo>
                <a:cubicBezTo>
                  <a:pt x="3515437" y="160031"/>
                  <a:pt x="3513919" y="288012"/>
                  <a:pt x="3543452" y="453570"/>
                </a:cubicBezTo>
                <a:cubicBezTo>
                  <a:pt x="3543484" y="498839"/>
                  <a:pt x="3507357" y="550388"/>
                  <a:pt x="3452736" y="544286"/>
                </a:cubicBezTo>
                <a:cubicBezTo>
                  <a:pt x="2083241" y="450037"/>
                  <a:pt x="136972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543452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29344" y="114556"/>
                  <a:pt x="2976514" y="-105465"/>
                  <a:pt x="3452736" y="0"/>
                </a:cubicBezTo>
                <a:cubicBezTo>
                  <a:pt x="3503588" y="4073"/>
                  <a:pt x="3542922" y="38441"/>
                  <a:pt x="3543452" y="90716"/>
                </a:cubicBezTo>
                <a:cubicBezTo>
                  <a:pt x="3573488" y="211728"/>
                  <a:pt x="3516633" y="357353"/>
                  <a:pt x="3543452" y="453570"/>
                </a:cubicBezTo>
                <a:cubicBezTo>
                  <a:pt x="3534482" y="499920"/>
                  <a:pt x="3507445" y="539886"/>
                  <a:pt x="3452736" y="544286"/>
                </a:cubicBezTo>
                <a:cubicBezTo>
                  <a:pt x="2745241" y="523350"/>
                  <a:pt x="702985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المالية: هانغ سنغ المالي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Hang Seng Index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986714" y="3744685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HSBC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530372" y="3893266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Bank of China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3707728" y="3008135"/>
            <a:ext cx="2853938" cy="544286"/>
          </a:xfrm>
          <a:custGeom>
            <a:avLst/>
            <a:gdLst>
              <a:gd name="connsiteX0" fmla="*/ 0 w 2853938"/>
              <a:gd name="connsiteY0" fmla="*/ 90716 h 544286"/>
              <a:gd name="connsiteX1" fmla="*/ 90716 w 2853938"/>
              <a:gd name="connsiteY1" fmla="*/ 0 h 544286"/>
              <a:gd name="connsiteX2" fmla="*/ 2763222 w 2853938"/>
              <a:gd name="connsiteY2" fmla="*/ 0 h 544286"/>
              <a:gd name="connsiteX3" fmla="*/ 2853938 w 2853938"/>
              <a:gd name="connsiteY3" fmla="*/ 90716 h 544286"/>
              <a:gd name="connsiteX4" fmla="*/ 2853938 w 2853938"/>
              <a:gd name="connsiteY4" fmla="*/ 453570 h 544286"/>
              <a:gd name="connsiteX5" fmla="*/ 2763222 w 2853938"/>
              <a:gd name="connsiteY5" fmla="*/ 544286 h 544286"/>
              <a:gd name="connsiteX6" fmla="*/ 90716 w 2853938"/>
              <a:gd name="connsiteY6" fmla="*/ 544286 h 544286"/>
              <a:gd name="connsiteX7" fmla="*/ 0 w 2853938"/>
              <a:gd name="connsiteY7" fmla="*/ 453570 h 544286"/>
              <a:gd name="connsiteX8" fmla="*/ 0 w 285393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93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98936" y="-158339"/>
                  <a:pt x="1638420" y="78065"/>
                  <a:pt x="2763222" y="0"/>
                </a:cubicBezTo>
                <a:cubicBezTo>
                  <a:pt x="2815597" y="-207"/>
                  <a:pt x="2850641" y="41284"/>
                  <a:pt x="2853938" y="90716"/>
                </a:cubicBezTo>
                <a:cubicBezTo>
                  <a:pt x="2825923" y="160031"/>
                  <a:pt x="2824405" y="288012"/>
                  <a:pt x="2853938" y="453570"/>
                </a:cubicBezTo>
                <a:cubicBezTo>
                  <a:pt x="2853970" y="498839"/>
                  <a:pt x="2817843" y="550388"/>
                  <a:pt x="2763222" y="544286"/>
                </a:cubicBezTo>
                <a:cubicBezTo>
                  <a:pt x="1815159" y="450037"/>
                  <a:pt x="947668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85393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709413" y="114556"/>
                  <a:pt x="2384679" y="-105465"/>
                  <a:pt x="2763222" y="0"/>
                </a:cubicBezTo>
                <a:cubicBezTo>
                  <a:pt x="2814074" y="4073"/>
                  <a:pt x="2853408" y="38441"/>
                  <a:pt x="2853938" y="90716"/>
                </a:cubicBezTo>
                <a:cubicBezTo>
                  <a:pt x="2883974" y="211728"/>
                  <a:pt x="2827119" y="357353"/>
                  <a:pt x="2853938" y="453570"/>
                </a:cubicBezTo>
                <a:cubicBezTo>
                  <a:pt x="2844968" y="499920"/>
                  <a:pt x="2817931" y="539886"/>
                  <a:pt x="2763222" y="544286"/>
                </a:cubicBezTo>
                <a:cubicBezTo>
                  <a:pt x="2004254" y="523350"/>
                  <a:pt x="106385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China Construction Bank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486196-5ED8-5CC7-EB3A-05E83E584F27}"/>
              </a:ext>
            </a:extLst>
          </p:cNvPr>
          <p:cNvSpPr/>
          <p:nvPr/>
        </p:nvSpPr>
        <p:spPr>
          <a:xfrm>
            <a:off x="2990950" y="4753378"/>
            <a:ext cx="4476206" cy="544286"/>
          </a:xfrm>
          <a:custGeom>
            <a:avLst/>
            <a:gdLst>
              <a:gd name="connsiteX0" fmla="*/ 0 w 4476206"/>
              <a:gd name="connsiteY0" fmla="*/ 90716 h 544286"/>
              <a:gd name="connsiteX1" fmla="*/ 90716 w 4476206"/>
              <a:gd name="connsiteY1" fmla="*/ 0 h 544286"/>
              <a:gd name="connsiteX2" fmla="*/ 4385490 w 4476206"/>
              <a:gd name="connsiteY2" fmla="*/ 0 h 544286"/>
              <a:gd name="connsiteX3" fmla="*/ 4476206 w 4476206"/>
              <a:gd name="connsiteY3" fmla="*/ 90716 h 544286"/>
              <a:gd name="connsiteX4" fmla="*/ 4476206 w 4476206"/>
              <a:gd name="connsiteY4" fmla="*/ 453570 h 544286"/>
              <a:gd name="connsiteX5" fmla="*/ 4385490 w 4476206"/>
              <a:gd name="connsiteY5" fmla="*/ 544286 h 544286"/>
              <a:gd name="connsiteX6" fmla="*/ 90716 w 4476206"/>
              <a:gd name="connsiteY6" fmla="*/ 544286 h 544286"/>
              <a:gd name="connsiteX7" fmla="*/ 0 w 4476206"/>
              <a:gd name="connsiteY7" fmla="*/ 453570 h 544286"/>
              <a:gd name="connsiteX8" fmla="*/ 0 w 447620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620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973215" y="-158339"/>
                  <a:pt x="3499113" y="78065"/>
                  <a:pt x="4385490" y="0"/>
                </a:cubicBezTo>
                <a:cubicBezTo>
                  <a:pt x="4437865" y="-207"/>
                  <a:pt x="4472909" y="41284"/>
                  <a:pt x="4476206" y="90716"/>
                </a:cubicBezTo>
                <a:cubicBezTo>
                  <a:pt x="4448191" y="160031"/>
                  <a:pt x="4446673" y="288012"/>
                  <a:pt x="4476206" y="453570"/>
                </a:cubicBezTo>
                <a:cubicBezTo>
                  <a:pt x="4476238" y="498839"/>
                  <a:pt x="4440111" y="550388"/>
                  <a:pt x="4385490" y="544286"/>
                </a:cubicBezTo>
                <a:cubicBezTo>
                  <a:pt x="3294644" y="450037"/>
                  <a:pt x="177286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47620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544212" y="114556"/>
                  <a:pt x="3845485" y="-105465"/>
                  <a:pt x="4385490" y="0"/>
                </a:cubicBezTo>
                <a:cubicBezTo>
                  <a:pt x="4436342" y="4073"/>
                  <a:pt x="4475676" y="38441"/>
                  <a:pt x="4476206" y="90716"/>
                </a:cubicBezTo>
                <a:cubicBezTo>
                  <a:pt x="4506242" y="211728"/>
                  <a:pt x="4449387" y="357353"/>
                  <a:pt x="4476206" y="453570"/>
                </a:cubicBezTo>
                <a:cubicBezTo>
                  <a:pt x="4467236" y="499920"/>
                  <a:pt x="4440199" y="539886"/>
                  <a:pt x="4385490" y="544286"/>
                </a:cubicBezTo>
                <a:cubicBezTo>
                  <a:pt x="2857733" y="523350"/>
                  <a:pt x="205743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Industrial and Commercial Bank of China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25773-4B95-50B2-CB21-8103E3E2A8F3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3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293F0-74F7-C7A6-7272-15C87AB63346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1969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4014408" y="1082424"/>
            <a:ext cx="2547258" cy="544286"/>
          </a:xfrm>
          <a:custGeom>
            <a:avLst/>
            <a:gdLst>
              <a:gd name="connsiteX0" fmla="*/ 0 w 2547258"/>
              <a:gd name="connsiteY0" fmla="*/ 90716 h 544286"/>
              <a:gd name="connsiteX1" fmla="*/ 90716 w 2547258"/>
              <a:gd name="connsiteY1" fmla="*/ 0 h 544286"/>
              <a:gd name="connsiteX2" fmla="*/ 2456542 w 2547258"/>
              <a:gd name="connsiteY2" fmla="*/ 0 h 544286"/>
              <a:gd name="connsiteX3" fmla="*/ 2547258 w 2547258"/>
              <a:gd name="connsiteY3" fmla="*/ 90716 h 544286"/>
              <a:gd name="connsiteX4" fmla="*/ 2547258 w 2547258"/>
              <a:gd name="connsiteY4" fmla="*/ 453570 h 544286"/>
              <a:gd name="connsiteX5" fmla="*/ 2456542 w 2547258"/>
              <a:gd name="connsiteY5" fmla="*/ 544286 h 544286"/>
              <a:gd name="connsiteX6" fmla="*/ 90716 w 2547258"/>
              <a:gd name="connsiteY6" fmla="*/ 544286 h 544286"/>
              <a:gd name="connsiteX7" fmla="*/ 0 w 2547258"/>
              <a:gd name="connsiteY7" fmla="*/ 453570 h 544286"/>
              <a:gd name="connsiteX8" fmla="*/ 0 w 2547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165718" y="-158339"/>
                  <a:pt x="2097199" y="78065"/>
                  <a:pt x="2456542" y="0"/>
                </a:cubicBezTo>
                <a:cubicBezTo>
                  <a:pt x="2508917" y="-207"/>
                  <a:pt x="2543961" y="41284"/>
                  <a:pt x="2547258" y="90716"/>
                </a:cubicBezTo>
                <a:cubicBezTo>
                  <a:pt x="2519243" y="160031"/>
                  <a:pt x="2517725" y="288012"/>
                  <a:pt x="2547258" y="453570"/>
                </a:cubicBezTo>
                <a:cubicBezTo>
                  <a:pt x="2547290" y="498839"/>
                  <a:pt x="2511163" y="550388"/>
                  <a:pt x="2456542" y="544286"/>
                </a:cubicBezTo>
                <a:cubicBezTo>
                  <a:pt x="1996031" y="450037"/>
                  <a:pt x="86626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47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98612" y="114556"/>
                  <a:pt x="2055257" y="-105465"/>
                  <a:pt x="2456542" y="0"/>
                </a:cubicBezTo>
                <a:cubicBezTo>
                  <a:pt x="2507394" y="4073"/>
                  <a:pt x="2546728" y="38441"/>
                  <a:pt x="2547258" y="90716"/>
                </a:cubicBezTo>
                <a:cubicBezTo>
                  <a:pt x="2577294" y="211728"/>
                  <a:pt x="2520439" y="357353"/>
                  <a:pt x="2547258" y="453570"/>
                </a:cubicBezTo>
                <a:cubicBezTo>
                  <a:pt x="2538288" y="499920"/>
                  <a:pt x="2511251" y="539886"/>
                  <a:pt x="2456542" y="544286"/>
                </a:cubicBezTo>
                <a:cubicBezTo>
                  <a:pt x="1957415" y="523350"/>
                  <a:pt x="99986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أكبر بنوك العالم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D8DBF2-A399-C381-4C44-3B33ECA9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62" y="3037436"/>
            <a:ext cx="2033176" cy="5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CB0A1E6-9F46-16A2-E0DF-AF4FE7A5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08" y="2070048"/>
            <a:ext cx="2296224" cy="8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k of China logo in transparent PNG and vectorized SVG formats">
            <a:extLst>
              <a:ext uri="{FF2B5EF4-FFF2-40B4-BE49-F238E27FC236}">
                <a16:creationId xmlns:a16="http://schemas.microsoft.com/office/drawing/2014/main" id="{FCF35DF2-EAD1-25E7-A30E-0A2AA129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94" y="3078485"/>
            <a:ext cx="2331561" cy="6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DA8A97D-2AF3-8395-7E2E-DE4A42A0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60" y="5527770"/>
            <a:ext cx="3707728" cy="4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2226</TotalTime>
  <Words>882</Words>
  <Application>Microsoft Office PowerPoint</Application>
  <PresentationFormat>Widescreen</PresentationFormat>
  <Paragraphs>221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Roboto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291</cp:revision>
  <dcterms:created xsi:type="dcterms:W3CDTF">2023-04-11T21:53:46Z</dcterms:created>
  <dcterms:modified xsi:type="dcterms:W3CDTF">2023-05-24T14:45:08Z</dcterms:modified>
</cp:coreProperties>
</file>